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 roundtripDataSignature="AMtx7mjYeSoI4oJgW1zKIWnvcrqiOmXr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a4c57786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a4c5778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9acf38f2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29acf38f2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2a4c57786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2a4c5778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9acf38f2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29acf38f26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a4c57786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a4c5778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99fccd29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299fccd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FR"/>
              <a:t>page d’accueil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a4c57786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a4c577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a4c57786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a4c5778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6a0b94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326a0b946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6e8ac94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336e8ac940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6e8ac940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336e8ac940b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b0ebd3a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2b0ebd3ad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0" name="Shape 50"/>
        <p:cNvGrpSpPr/>
        <p:nvPr/>
      </p:nvGrpSpPr>
      <p:grpSpPr>
        <a:xfrm>
          <a:off x="0" y="0"/>
          <a:ext cx="0" cy="0"/>
          <a:chOff x="0" y="0"/>
          <a:chExt cx="0" cy="0"/>
        </a:xfrm>
      </p:grpSpPr>
      <p:sp>
        <p:nvSpPr>
          <p:cNvPr id="51" name="Google Shape;5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2"/>
          <p:cNvSpPr/>
          <p:nvPr>
            <p:ph idx="2" type="pic"/>
          </p:nvPr>
        </p:nvSpPr>
        <p:spPr>
          <a:xfrm>
            <a:off x="5183188" y="987425"/>
            <a:ext cx="6172200" cy="4873625"/>
          </a:xfrm>
          <a:prstGeom prst="rect">
            <a:avLst/>
          </a:prstGeom>
          <a:noFill/>
          <a:ln>
            <a:noFill/>
          </a:ln>
        </p:spPr>
      </p:sp>
      <p:sp>
        <p:nvSpPr>
          <p:cNvPr id="64" name="Google Shape;64;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4.jpg"/><Relationship Id="rId10" Type="http://schemas.openxmlformats.org/officeDocument/2006/relationships/image" Target="../media/image1.jpg"/><Relationship Id="rId13" Type="http://schemas.openxmlformats.org/officeDocument/2006/relationships/image" Target="../media/image11.jpg"/><Relationship Id="rId12"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2.jpg"/><Relationship Id="rId9" Type="http://schemas.openxmlformats.org/officeDocument/2006/relationships/image" Target="../media/image19.jpg"/><Relationship Id="rId5" Type="http://schemas.openxmlformats.org/officeDocument/2006/relationships/image" Target="../media/image15.jpg"/><Relationship Id="rId6" Type="http://schemas.openxmlformats.org/officeDocument/2006/relationships/image" Target="../media/image18.jpg"/><Relationship Id="rId7" Type="http://schemas.openxmlformats.org/officeDocument/2006/relationships/image" Target="../media/image13.jpg"/><Relationship Id="rId8"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10" Type="http://schemas.openxmlformats.org/officeDocument/2006/relationships/image" Target="../media/image8.jpg"/><Relationship Id="rId9"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
          <p:cNvSpPr txBox="1"/>
          <p:nvPr>
            <p:ph idx="1" type="body"/>
          </p:nvPr>
        </p:nvSpPr>
        <p:spPr>
          <a:xfrm>
            <a:off x="838200" y="388004"/>
            <a:ext cx="10515600" cy="578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400"/>
              <a:buNone/>
            </a:pPr>
            <a:r>
              <a:rPr lang="fr-FR"/>
              <a:t>Nantalot, </a:t>
            </a:r>
            <a:endParaRPr/>
          </a:p>
          <a:p>
            <a:pPr indent="-342900" lvl="0" marL="457200" rtl="0" algn="l">
              <a:spcBef>
                <a:spcPts val="0"/>
              </a:spcBef>
              <a:spcAft>
                <a:spcPts val="0"/>
              </a:spcAft>
              <a:buSzPts val="1800"/>
              <a:buChar char="•"/>
            </a:pPr>
            <a:r>
              <a:rPr lang="fr-FR"/>
              <a:t>A vous de découvrir la Loire nantaise…et l’Erdre… et la Sèvre… </a:t>
            </a:r>
            <a:endParaRPr/>
          </a:p>
          <a:p>
            <a:pPr indent="-342900" lvl="0" marL="457200" rtl="0" algn="l">
              <a:spcBef>
                <a:spcPts val="0"/>
              </a:spcBef>
              <a:spcAft>
                <a:spcPts val="0"/>
              </a:spcAft>
              <a:buSzPts val="1800"/>
              <a:buChar char="•"/>
            </a:pPr>
            <a:r>
              <a:rPr lang="fr-FR"/>
              <a:t>A l’abordage de la Loire nantaise et ses affluents </a:t>
            </a:r>
            <a:endParaRPr/>
          </a:p>
          <a:p>
            <a:pPr indent="-342900" lvl="0" marL="457200" rtl="0" algn="l">
              <a:spcBef>
                <a:spcPts val="0"/>
              </a:spcBef>
              <a:spcAft>
                <a:spcPts val="0"/>
              </a:spcAft>
              <a:buSzPts val="1800"/>
              <a:buChar char="•"/>
            </a:pPr>
            <a:r>
              <a:rPr lang="fr-FR"/>
              <a:t>Avec Nantalot, offrez vous une expérience originale de découvrir Nantes autrement, au fil de l’eau</a:t>
            </a:r>
            <a:endParaRPr/>
          </a:p>
          <a:p>
            <a:pPr indent="-342900" lvl="0" marL="457200" rtl="0" algn="l">
              <a:spcBef>
                <a:spcPts val="0"/>
              </a:spcBef>
              <a:spcAft>
                <a:spcPts val="0"/>
              </a:spcAft>
              <a:buSzPts val="1800"/>
              <a:buChar char="•"/>
            </a:pPr>
            <a:r>
              <a:rPr lang="fr-FR"/>
              <a:t>Avec Nantalot, explorez Nantes autrement et laissez vous séduire par une découverte originale au fil de l’eau. </a:t>
            </a:r>
            <a:endParaRPr/>
          </a:p>
          <a:p>
            <a:pPr indent="-342900" lvl="0" marL="457200" rtl="0" algn="l">
              <a:spcBef>
                <a:spcPts val="0"/>
              </a:spcBef>
              <a:spcAft>
                <a:spcPts val="0"/>
              </a:spcAft>
              <a:buSzPts val="1800"/>
              <a:buChar char="•"/>
            </a:pPr>
            <a:r>
              <a:rPr lang="fr-FR"/>
              <a:t>Avec Nantalot, explorez la Loire et ses affluents pour une découverte originale de Nantes entre nature et patrimoine. </a:t>
            </a:r>
            <a:endParaRPr/>
          </a:p>
          <a:p>
            <a:pPr indent="-342900" lvl="0" marL="457200" rtl="0" algn="l">
              <a:spcBef>
                <a:spcPts val="0"/>
              </a:spcBef>
              <a:spcAft>
                <a:spcPts val="0"/>
              </a:spcAft>
              <a:buSzPts val="1800"/>
              <a:buChar char="•"/>
            </a:pPr>
            <a:r>
              <a:rPr lang="fr-FR"/>
              <a:t>Avec Nantalot, explorez la Loire et ses affluents pour une découverte originale (de Nantes) entre nature et paysages urbains.</a:t>
            </a:r>
            <a:endParaRPr/>
          </a:p>
          <a:p>
            <a:pPr indent="-342900" lvl="0" marL="457200" rtl="0" algn="l">
              <a:spcBef>
                <a:spcPts val="0"/>
              </a:spcBef>
              <a:spcAft>
                <a:spcPts val="0"/>
              </a:spcAft>
              <a:buSzPts val="1800"/>
              <a:buChar char="•"/>
            </a:pPr>
            <a:r>
              <a:rPr lang="fr-FR"/>
              <a:t>Une exploration urbaine et  une aventure fluviale</a:t>
            </a:r>
            <a:endParaRPr/>
          </a:p>
          <a:p>
            <a:pPr indent="0" lvl="0" marL="457200" rtl="0" algn="l">
              <a:spcBef>
                <a:spcPts val="0"/>
              </a:spcBef>
              <a:spcAft>
                <a:spcPts val="0"/>
              </a:spcAft>
              <a:buNone/>
            </a:pPr>
            <a:r>
              <a:t/>
            </a:r>
            <a:endParaRPr/>
          </a:p>
          <a:p>
            <a:pPr indent="-50800" lvl="0" marL="228600" rtl="0" algn="l">
              <a:spcBef>
                <a:spcPts val="0"/>
              </a:spcBef>
              <a:spcAft>
                <a:spcPts val="0"/>
              </a:spcAft>
              <a:buClr>
                <a:schemeClr val="dk1"/>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2a4c577860_0_20"/>
          <p:cNvSpPr txBox="1"/>
          <p:nvPr>
            <p:ph type="title"/>
          </p:nvPr>
        </p:nvSpPr>
        <p:spPr>
          <a:xfrm>
            <a:off x="838200" y="365125"/>
            <a:ext cx="10515600" cy="746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Illustrations pour la page entreprises</a:t>
            </a:r>
            <a:endParaRPr/>
          </a:p>
        </p:txBody>
      </p:sp>
      <p:sp>
        <p:nvSpPr>
          <p:cNvPr id="167" name="Google Shape;167;g32a4c577860_0_20"/>
          <p:cNvSpPr txBox="1"/>
          <p:nvPr>
            <p:ph idx="1" type="body"/>
          </p:nvPr>
        </p:nvSpPr>
        <p:spPr>
          <a:xfrm>
            <a:off x="408975" y="1111525"/>
            <a:ext cx="10944900" cy="5431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8" name="Google Shape;168;g32a4c577860_0_20"/>
          <p:cNvPicPr preferRelativeResize="0"/>
          <p:nvPr/>
        </p:nvPicPr>
        <p:blipFill>
          <a:blip r:embed="rId3">
            <a:alphaModFix/>
          </a:blip>
          <a:stretch>
            <a:fillRect/>
          </a:stretch>
        </p:blipFill>
        <p:spPr>
          <a:xfrm>
            <a:off x="202200" y="1111525"/>
            <a:ext cx="2699062" cy="1800600"/>
          </a:xfrm>
          <a:prstGeom prst="rect">
            <a:avLst/>
          </a:prstGeom>
          <a:noFill/>
          <a:ln>
            <a:noFill/>
          </a:ln>
        </p:spPr>
      </p:pic>
      <p:pic>
        <p:nvPicPr>
          <p:cNvPr id="169" name="Google Shape;169;g32a4c577860_0_20"/>
          <p:cNvPicPr preferRelativeResize="0"/>
          <p:nvPr/>
        </p:nvPicPr>
        <p:blipFill>
          <a:blip r:embed="rId4">
            <a:alphaModFix/>
          </a:blip>
          <a:stretch>
            <a:fillRect/>
          </a:stretch>
        </p:blipFill>
        <p:spPr>
          <a:xfrm>
            <a:off x="2967650" y="1111523"/>
            <a:ext cx="2691468" cy="1800600"/>
          </a:xfrm>
          <a:prstGeom prst="rect">
            <a:avLst/>
          </a:prstGeom>
          <a:noFill/>
          <a:ln>
            <a:noFill/>
          </a:ln>
        </p:spPr>
      </p:pic>
      <p:pic>
        <p:nvPicPr>
          <p:cNvPr id="170" name="Google Shape;170;g32a4c577860_0_20"/>
          <p:cNvPicPr preferRelativeResize="0"/>
          <p:nvPr/>
        </p:nvPicPr>
        <p:blipFill>
          <a:blip r:embed="rId5">
            <a:alphaModFix/>
          </a:blip>
          <a:stretch>
            <a:fillRect/>
          </a:stretch>
        </p:blipFill>
        <p:spPr>
          <a:xfrm>
            <a:off x="154375" y="5389925"/>
            <a:ext cx="3973125" cy="1468075"/>
          </a:xfrm>
          <a:prstGeom prst="rect">
            <a:avLst/>
          </a:prstGeom>
          <a:noFill/>
          <a:ln>
            <a:noFill/>
          </a:ln>
        </p:spPr>
      </p:pic>
      <p:pic>
        <p:nvPicPr>
          <p:cNvPr id="171" name="Google Shape;171;g32a4c577860_0_20"/>
          <p:cNvPicPr preferRelativeResize="0"/>
          <p:nvPr/>
        </p:nvPicPr>
        <p:blipFill>
          <a:blip r:embed="rId6">
            <a:alphaModFix/>
          </a:blip>
          <a:stretch>
            <a:fillRect/>
          </a:stretch>
        </p:blipFill>
        <p:spPr>
          <a:xfrm>
            <a:off x="5725525" y="1111526"/>
            <a:ext cx="2400799" cy="1800599"/>
          </a:xfrm>
          <a:prstGeom prst="rect">
            <a:avLst/>
          </a:prstGeom>
          <a:noFill/>
          <a:ln>
            <a:noFill/>
          </a:ln>
        </p:spPr>
      </p:pic>
      <p:pic>
        <p:nvPicPr>
          <p:cNvPr id="172" name="Google Shape;172;g32a4c577860_0_20"/>
          <p:cNvPicPr preferRelativeResize="0"/>
          <p:nvPr/>
        </p:nvPicPr>
        <p:blipFill>
          <a:blip r:embed="rId7">
            <a:alphaModFix/>
          </a:blip>
          <a:stretch>
            <a:fillRect/>
          </a:stretch>
        </p:blipFill>
        <p:spPr>
          <a:xfrm>
            <a:off x="4215500" y="3154310"/>
            <a:ext cx="2214533" cy="1660900"/>
          </a:xfrm>
          <a:prstGeom prst="rect">
            <a:avLst/>
          </a:prstGeom>
          <a:noFill/>
          <a:ln>
            <a:noFill/>
          </a:ln>
        </p:spPr>
      </p:pic>
      <p:pic>
        <p:nvPicPr>
          <p:cNvPr id="173" name="Google Shape;173;g32a4c577860_0_20"/>
          <p:cNvPicPr preferRelativeResize="0"/>
          <p:nvPr/>
        </p:nvPicPr>
        <p:blipFill>
          <a:blip r:embed="rId8">
            <a:alphaModFix/>
          </a:blip>
          <a:stretch>
            <a:fillRect/>
          </a:stretch>
        </p:blipFill>
        <p:spPr>
          <a:xfrm>
            <a:off x="282075" y="2988600"/>
            <a:ext cx="1518400" cy="1898000"/>
          </a:xfrm>
          <a:prstGeom prst="rect">
            <a:avLst/>
          </a:prstGeom>
          <a:noFill/>
          <a:ln>
            <a:noFill/>
          </a:ln>
        </p:spPr>
      </p:pic>
      <p:pic>
        <p:nvPicPr>
          <p:cNvPr id="174" name="Google Shape;174;g32a4c577860_0_20"/>
          <p:cNvPicPr preferRelativeResize="0"/>
          <p:nvPr/>
        </p:nvPicPr>
        <p:blipFill>
          <a:blip r:embed="rId9">
            <a:alphaModFix/>
          </a:blip>
          <a:stretch>
            <a:fillRect/>
          </a:stretch>
        </p:blipFill>
        <p:spPr>
          <a:xfrm>
            <a:off x="8357575" y="1111525"/>
            <a:ext cx="2400800" cy="1800607"/>
          </a:xfrm>
          <a:prstGeom prst="rect">
            <a:avLst/>
          </a:prstGeom>
          <a:noFill/>
          <a:ln>
            <a:noFill/>
          </a:ln>
        </p:spPr>
      </p:pic>
      <p:pic>
        <p:nvPicPr>
          <p:cNvPr id="175" name="Google Shape;175;g32a4c577860_0_20"/>
          <p:cNvPicPr preferRelativeResize="0"/>
          <p:nvPr/>
        </p:nvPicPr>
        <p:blipFill>
          <a:blip r:embed="rId10">
            <a:alphaModFix/>
          </a:blip>
          <a:stretch>
            <a:fillRect/>
          </a:stretch>
        </p:blipFill>
        <p:spPr>
          <a:xfrm>
            <a:off x="6643575" y="3154300"/>
            <a:ext cx="2214526" cy="1660886"/>
          </a:xfrm>
          <a:prstGeom prst="rect">
            <a:avLst/>
          </a:prstGeom>
          <a:noFill/>
          <a:ln>
            <a:noFill/>
          </a:ln>
        </p:spPr>
      </p:pic>
      <p:pic>
        <p:nvPicPr>
          <p:cNvPr id="176" name="Google Shape;176;g32a4c577860_0_20"/>
          <p:cNvPicPr preferRelativeResize="0"/>
          <p:nvPr/>
        </p:nvPicPr>
        <p:blipFill>
          <a:blip r:embed="rId11">
            <a:alphaModFix/>
          </a:blip>
          <a:stretch>
            <a:fillRect/>
          </a:stretch>
        </p:blipFill>
        <p:spPr>
          <a:xfrm>
            <a:off x="9071650" y="2988600"/>
            <a:ext cx="2214524" cy="2214524"/>
          </a:xfrm>
          <a:prstGeom prst="rect">
            <a:avLst/>
          </a:prstGeom>
          <a:noFill/>
          <a:ln>
            <a:noFill/>
          </a:ln>
        </p:spPr>
      </p:pic>
      <p:pic>
        <p:nvPicPr>
          <p:cNvPr id="177" name="Google Shape;177;g32a4c577860_0_20"/>
          <p:cNvPicPr preferRelativeResize="0"/>
          <p:nvPr/>
        </p:nvPicPr>
        <p:blipFill>
          <a:blip r:embed="rId12">
            <a:alphaModFix/>
          </a:blip>
          <a:stretch>
            <a:fillRect/>
          </a:stretch>
        </p:blipFill>
        <p:spPr>
          <a:xfrm>
            <a:off x="1800475" y="3088350"/>
            <a:ext cx="2691474" cy="1792811"/>
          </a:xfrm>
          <a:prstGeom prst="rect">
            <a:avLst/>
          </a:prstGeom>
          <a:noFill/>
          <a:ln>
            <a:noFill/>
          </a:ln>
        </p:spPr>
      </p:pic>
      <p:pic>
        <p:nvPicPr>
          <p:cNvPr id="178" name="Google Shape;178;g32a4c577860_0_20"/>
          <p:cNvPicPr preferRelativeResize="0"/>
          <p:nvPr/>
        </p:nvPicPr>
        <p:blipFill>
          <a:blip r:embed="rId13">
            <a:alphaModFix/>
          </a:blip>
          <a:stretch>
            <a:fillRect/>
          </a:stretch>
        </p:blipFill>
        <p:spPr>
          <a:xfrm>
            <a:off x="4589891" y="4881150"/>
            <a:ext cx="2849084" cy="189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29acf38f26_1_13"/>
          <p:cNvSpPr txBox="1"/>
          <p:nvPr>
            <p:ph idx="1" type="subTitle"/>
          </p:nvPr>
        </p:nvSpPr>
        <p:spPr>
          <a:xfrm>
            <a:off x="618700" y="933075"/>
            <a:ext cx="10968600" cy="1353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Clr>
                <a:schemeClr val="dk1"/>
              </a:buClr>
              <a:buSzPts val="2400"/>
              <a:buNone/>
            </a:pPr>
            <a:r>
              <a:rPr lang="fr-FR"/>
              <a:t>Plein de photos avec des groupes et des paysages </a:t>
            </a:r>
            <a:endParaRPr/>
          </a:p>
          <a:p>
            <a:pPr indent="0" lvl="0" marL="0" rtl="0" algn="ctr">
              <a:lnSpc>
                <a:spcPct val="90000"/>
              </a:lnSpc>
              <a:spcBef>
                <a:spcPts val="1000"/>
              </a:spcBef>
              <a:spcAft>
                <a:spcPts val="0"/>
              </a:spcAft>
              <a:buClr>
                <a:schemeClr val="dk1"/>
              </a:buClr>
              <a:buSzPts val="2400"/>
              <a:buNone/>
            </a:pPr>
            <a:r>
              <a:rPr lang="fr-FR"/>
              <a:t>Ici c’est la vitrine de ce qu’on voit à bord de Nantalot</a:t>
            </a:r>
            <a:endParaRPr/>
          </a:p>
          <a:p>
            <a:pPr indent="0" lvl="0" marL="0" rtl="0" algn="ctr">
              <a:lnSpc>
                <a:spcPct val="90000"/>
              </a:lnSpc>
              <a:spcBef>
                <a:spcPts val="1000"/>
              </a:spcBef>
              <a:spcAft>
                <a:spcPts val="0"/>
              </a:spcAft>
              <a:buClr>
                <a:schemeClr val="dk1"/>
              </a:buClr>
              <a:buSzPts val="2400"/>
              <a:buNone/>
            </a:pPr>
            <a:r>
              <a:rPr lang="fr-FR"/>
              <a:t>Attention ne pas trop livrer nos prix à nos concurrents                    </a:t>
            </a:r>
            <a:endParaRPr sz="1800"/>
          </a:p>
        </p:txBody>
      </p:sp>
      <p:sp>
        <p:nvSpPr>
          <p:cNvPr id="184" name="Google Shape;184;g329acf38f26_1_13"/>
          <p:cNvSpPr txBox="1"/>
          <p:nvPr/>
        </p:nvSpPr>
        <p:spPr>
          <a:xfrm>
            <a:off x="0" y="178275"/>
            <a:ext cx="12192000" cy="8235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lang="fr-FR" sz="2400">
                <a:solidFill>
                  <a:schemeClr val="dk1"/>
                </a:solidFill>
                <a:latin typeface="Calibri"/>
                <a:ea typeface="Calibri"/>
                <a:cs typeface="Calibri"/>
                <a:sym typeface="Calibri"/>
              </a:rPr>
              <a:t>Autocaristes et professionnels du tourisme </a:t>
            </a:r>
            <a:endParaRPr sz="24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2400"/>
              <a:buFont typeface="Arial"/>
              <a:buNone/>
            </a:pPr>
            <a:r>
              <a:rPr lang="fr-FR" sz="2400">
                <a:solidFill>
                  <a:schemeClr val="dk1"/>
                </a:solidFill>
                <a:latin typeface="Calibri"/>
                <a:ea typeface="Calibri"/>
                <a:cs typeface="Calibri"/>
                <a:sym typeface="Calibri"/>
              </a:rPr>
              <a:t>proposez une exploration singulière sur le territoire nantais</a:t>
            </a:r>
            <a:endParaRPr/>
          </a:p>
        </p:txBody>
      </p:sp>
      <p:sp>
        <p:nvSpPr>
          <p:cNvPr id="185" name="Google Shape;185;g329acf38f26_1_13"/>
          <p:cNvSpPr txBox="1"/>
          <p:nvPr/>
        </p:nvSpPr>
        <p:spPr>
          <a:xfrm>
            <a:off x="440425" y="2532100"/>
            <a:ext cx="5557800" cy="3582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chemeClr val="dk1"/>
              </a:buClr>
              <a:buSzPts val="2400"/>
              <a:buFont typeface="Arial"/>
              <a:buNone/>
            </a:pPr>
            <a:r>
              <a:rPr lang="fr-FR" sz="2400">
                <a:solidFill>
                  <a:schemeClr val="dk1"/>
                </a:solidFill>
                <a:latin typeface="Calibri"/>
                <a:ea typeface="Calibri"/>
                <a:cs typeface="Calibri"/>
                <a:sym typeface="Calibri"/>
              </a:rPr>
              <a:t>Dépliant 1</a:t>
            </a:r>
            <a:endParaRPr sz="24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 name="Google Shape;186;g329acf38f26_1_13"/>
          <p:cNvSpPr txBox="1"/>
          <p:nvPr/>
        </p:nvSpPr>
        <p:spPr>
          <a:xfrm>
            <a:off x="125825" y="5726173"/>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fr-FR" sz="2400" u="none" cap="none" strike="noStrike">
                <a:solidFill>
                  <a:schemeClr val="dk1"/>
                </a:solidFill>
                <a:latin typeface="Calibri"/>
                <a:ea typeface="Calibri"/>
                <a:cs typeface="Calibri"/>
                <a:sym typeface="Calibri"/>
              </a:rPr>
              <a:t>Pour plus de renseignements  : téléchargez notre dépliant sur ce lien ‘téléchargement’</a:t>
            </a:r>
            <a:endParaRPr/>
          </a:p>
        </p:txBody>
      </p:sp>
      <p:sp>
        <p:nvSpPr>
          <p:cNvPr id="187" name="Google Shape;187;g329acf38f26_1_13"/>
          <p:cNvSpPr txBox="1"/>
          <p:nvPr/>
        </p:nvSpPr>
        <p:spPr>
          <a:xfrm>
            <a:off x="6490975" y="2636775"/>
            <a:ext cx="5358600" cy="30894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chemeClr val="dk1"/>
              </a:buClr>
              <a:buSzPts val="1800"/>
              <a:buFont typeface="Arial"/>
              <a:buNone/>
            </a:pPr>
            <a:r>
              <a:rPr lang="fr-FR" sz="2400">
                <a:solidFill>
                  <a:schemeClr val="dk1"/>
                </a:solidFill>
                <a:latin typeface="Calibri"/>
                <a:ea typeface="Calibri"/>
                <a:cs typeface="Calibri"/>
                <a:sym typeface="Calibri"/>
              </a:rPr>
              <a:t>Dépliant 2</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2a4c577860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illustrations pour la page autocaristes , professionnels du tourisme</a:t>
            </a:r>
            <a:endParaRPr/>
          </a:p>
        </p:txBody>
      </p:sp>
      <p:sp>
        <p:nvSpPr>
          <p:cNvPr id="193" name="Google Shape;193;g32a4c577860_0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29acf38f26_1_21"/>
          <p:cNvSpPr txBox="1"/>
          <p:nvPr>
            <p:ph idx="1" type="subTitle"/>
          </p:nvPr>
        </p:nvSpPr>
        <p:spPr>
          <a:xfrm>
            <a:off x="618700" y="933075"/>
            <a:ext cx="10968600" cy="823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fr-FR"/>
              <a:t>Vous aimez randonner, pédaler, </a:t>
            </a:r>
            <a:r>
              <a:rPr lang="fr-FR"/>
              <a:t>partager</a:t>
            </a:r>
            <a:r>
              <a:rPr lang="fr-FR"/>
              <a:t> votre loisir au sein d’un club,</a:t>
            </a:r>
            <a:endParaRPr/>
          </a:p>
          <a:p>
            <a:pPr indent="0" lvl="0" marL="0" rtl="0" algn="ctr">
              <a:lnSpc>
                <a:spcPct val="90000"/>
              </a:lnSpc>
              <a:spcBef>
                <a:spcPts val="0"/>
              </a:spcBef>
              <a:spcAft>
                <a:spcPts val="0"/>
              </a:spcAft>
              <a:buClr>
                <a:schemeClr val="dk1"/>
              </a:buClr>
              <a:buSzPts val="2400"/>
              <a:buNone/>
            </a:pPr>
            <a:r>
              <a:rPr lang="fr-FR"/>
              <a:t>nous avons des navigations faites pour vous </a:t>
            </a:r>
            <a:endParaRPr/>
          </a:p>
        </p:txBody>
      </p:sp>
      <p:sp>
        <p:nvSpPr>
          <p:cNvPr id="199" name="Google Shape;199;g329acf38f26_1_21"/>
          <p:cNvSpPr txBox="1"/>
          <p:nvPr/>
        </p:nvSpPr>
        <p:spPr>
          <a:xfrm>
            <a:off x="0" y="178275"/>
            <a:ext cx="12192000" cy="8235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lang="fr-FR" sz="2400">
                <a:solidFill>
                  <a:schemeClr val="dk1"/>
                </a:solidFill>
                <a:latin typeface="Calibri"/>
                <a:ea typeface="Calibri"/>
                <a:cs typeface="Calibri"/>
                <a:sym typeface="Calibri"/>
              </a:rPr>
              <a:t>Associations, clubs de loisirs, groupes culturels </a:t>
            </a:r>
            <a:endParaRPr/>
          </a:p>
        </p:txBody>
      </p:sp>
      <p:sp>
        <p:nvSpPr>
          <p:cNvPr id="200" name="Google Shape;200;g329acf38f26_1_21"/>
          <p:cNvSpPr txBox="1"/>
          <p:nvPr/>
        </p:nvSpPr>
        <p:spPr>
          <a:xfrm>
            <a:off x="4906025" y="2081775"/>
            <a:ext cx="2967600" cy="3582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chemeClr val="dk1"/>
              </a:buClr>
              <a:buSzPts val="2400"/>
              <a:buFont typeface="Arial"/>
              <a:buNone/>
            </a:pPr>
            <a:r>
              <a:rPr lang="fr-FR" sz="2400">
                <a:solidFill>
                  <a:schemeClr val="dk1"/>
                </a:solidFill>
                <a:latin typeface="Calibri"/>
                <a:ea typeface="Calibri"/>
                <a:cs typeface="Calibri"/>
                <a:sym typeface="Calibri"/>
              </a:rPr>
              <a:t>Navigation et randonnée</a:t>
            </a:r>
            <a:endParaRPr sz="24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rPr lang="fr-FR" sz="2400">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 name="Google Shape;201;g329acf38f26_1_21"/>
          <p:cNvSpPr txBox="1"/>
          <p:nvPr/>
        </p:nvSpPr>
        <p:spPr>
          <a:xfrm>
            <a:off x="125825" y="5726173"/>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fr-FR" sz="2400" u="none" cap="none" strike="noStrike">
                <a:solidFill>
                  <a:schemeClr val="dk1"/>
                </a:solidFill>
                <a:latin typeface="Calibri"/>
                <a:ea typeface="Calibri"/>
                <a:cs typeface="Calibri"/>
                <a:sym typeface="Calibri"/>
              </a:rPr>
              <a:t>Pour plus de renseignements  : téléchargez notre dépliant sur ce lien ‘téléchargement’</a:t>
            </a:r>
            <a:endParaRPr/>
          </a:p>
        </p:txBody>
      </p:sp>
      <p:sp>
        <p:nvSpPr>
          <p:cNvPr id="202" name="Google Shape;202;g329acf38f26_1_21"/>
          <p:cNvSpPr txBox="1"/>
          <p:nvPr/>
        </p:nvSpPr>
        <p:spPr>
          <a:xfrm>
            <a:off x="551100" y="2081775"/>
            <a:ext cx="3324300" cy="33192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chemeClr val="dk1"/>
              </a:buClr>
              <a:buSzPts val="1800"/>
              <a:buFont typeface="Arial"/>
              <a:buNone/>
            </a:pPr>
            <a:r>
              <a:rPr lang="fr-FR" sz="2400">
                <a:solidFill>
                  <a:schemeClr val="dk1"/>
                </a:solidFill>
                <a:latin typeface="Calibri"/>
                <a:ea typeface="Calibri"/>
                <a:cs typeface="Calibri"/>
                <a:sym typeface="Calibri"/>
              </a:rPr>
              <a:t>Navigation découverte</a:t>
            </a:r>
            <a:endParaRPr sz="24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rPr lang="fr-FR">
                <a:solidFill>
                  <a:schemeClr val="dk1"/>
                </a:solidFill>
                <a:latin typeface="Calibri"/>
                <a:ea typeface="Calibri"/>
                <a:cs typeface="Calibri"/>
                <a:sym typeface="Calibri"/>
              </a:rPr>
              <a:t>Une navigation à proposer à vos adhérents.</a:t>
            </a:r>
            <a:r>
              <a:rPr lang="fr-F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rPr lang="fr-FR" sz="1800">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p:txBody>
      </p:sp>
      <p:sp>
        <p:nvSpPr>
          <p:cNvPr id="203" name="Google Shape;203;g329acf38f26_1_21"/>
          <p:cNvSpPr txBox="1"/>
          <p:nvPr/>
        </p:nvSpPr>
        <p:spPr>
          <a:xfrm>
            <a:off x="8583075" y="1906975"/>
            <a:ext cx="3387000" cy="3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2400">
                <a:solidFill>
                  <a:schemeClr val="dk1"/>
                </a:solidFill>
                <a:latin typeface="Calibri"/>
                <a:ea typeface="Calibri"/>
                <a:cs typeface="Calibri"/>
                <a:sym typeface="Calibri"/>
              </a:rPr>
              <a:t>Navigation et vélo</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2a4c577860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Illustrations pour la page associations </a:t>
            </a:r>
            <a:endParaRPr/>
          </a:p>
        </p:txBody>
      </p:sp>
      <p:sp>
        <p:nvSpPr>
          <p:cNvPr id="209" name="Google Shape;209;g32a4c577860_0_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3299fccd294_0_0"/>
          <p:cNvSpPr txBox="1"/>
          <p:nvPr>
            <p:ph type="title"/>
          </p:nvPr>
        </p:nvSpPr>
        <p:spPr>
          <a:xfrm>
            <a:off x="1143000" y="76650"/>
            <a:ext cx="11049000" cy="933300"/>
          </a:xfrm>
          <a:prstGeom prst="rect">
            <a:avLst/>
          </a:prstGeom>
        </p:spPr>
        <p:txBody>
          <a:bodyPr anchorCtr="0" anchor="ctr" bIns="45700" lIns="91425" spcFirstLastPara="1" rIns="91425" wrap="square" tIns="45700">
            <a:normAutofit/>
          </a:bodyPr>
          <a:lstStyle/>
          <a:p>
            <a:pPr indent="0" lvl="0" marL="457200" rtl="0" algn="l">
              <a:spcBef>
                <a:spcPts val="0"/>
              </a:spcBef>
              <a:spcAft>
                <a:spcPts val="0"/>
              </a:spcAft>
              <a:buNone/>
            </a:pPr>
            <a:r>
              <a:rPr lang="fr-FR" sz="1900">
                <a:latin typeface="Arial"/>
                <a:ea typeface="Arial"/>
                <a:cs typeface="Arial"/>
                <a:sym typeface="Arial"/>
              </a:rPr>
              <a:t>E</a:t>
            </a:r>
            <a:r>
              <a:rPr lang="fr-FR" sz="1900">
                <a:latin typeface="Arial"/>
                <a:ea typeface="Arial"/>
                <a:cs typeface="Arial"/>
                <a:sym typeface="Arial"/>
              </a:rPr>
              <a:t>xplorez la Loire et ses affluents pour une découverte originale entre nature et paysages urbains</a:t>
            </a:r>
            <a:endParaRPr sz="3500">
              <a:latin typeface="Arial"/>
              <a:ea typeface="Arial"/>
              <a:cs typeface="Arial"/>
              <a:sym typeface="Arial"/>
            </a:endParaRPr>
          </a:p>
        </p:txBody>
      </p:sp>
      <p:sp>
        <p:nvSpPr>
          <p:cNvPr id="90" name="Google Shape;90;g3299fccd294_0_0"/>
          <p:cNvSpPr txBox="1"/>
          <p:nvPr>
            <p:ph idx="1" type="body"/>
          </p:nvPr>
        </p:nvSpPr>
        <p:spPr>
          <a:xfrm>
            <a:off x="104175" y="2244050"/>
            <a:ext cx="2853000" cy="2139300"/>
          </a:xfrm>
          <a:prstGeom prst="rect">
            <a:avLst/>
          </a:prstGeom>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865"/>
              <a:buNone/>
            </a:pPr>
            <a:r>
              <a:rPr lang="fr-FR" sz="1210">
                <a:latin typeface="Arial"/>
                <a:ea typeface="Arial"/>
                <a:cs typeface="Arial"/>
                <a:sym typeface="Arial"/>
              </a:rPr>
              <a:t>L’aventure fluviale au coeur de la ville</a:t>
            </a:r>
            <a:endParaRPr sz="1210">
              <a:latin typeface="Arial"/>
              <a:ea typeface="Arial"/>
              <a:cs typeface="Arial"/>
              <a:sym typeface="Arial"/>
            </a:endParaRPr>
          </a:p>
          <a:p>
            <a:pPr indent="0" lvl="0" marL="0" rtl="0" algn="l">
              <a:lnSpc>
                <a:spcPct val="90000"/>
              </a:lnSpc>
              <a:spcBef>
                <a:spcPts val="1000"/>
              </a:spcBef>
              <a:spcAft>
                <a:spcPts val="0"/>
              </a:spcAft>
              <a:buSzPts val="865"/>
              <a:buNone/>
            </a:pPr>
            <a:r>
              <a:rPr lang="fr-FR" sz="1210">
                <a:latin typeface="Arial"/>
                <a:ea typeface="Arial"/>
                <a:cs typeface="Arial"/>
                <a:sym typeface="Arial"/>
              </a:rPr>
              <a:t>Rejoignez nous au ponton Bélem pour une navigation d’une à plusieurs heures. La ville et le fleuve sont à vous. Vous les découvrez sous un angle inédit, celui des navigateurs. Découvrez les passages de l”Erdre à la Loire, l”écluse et le tunnel St Félix, l’île de Nantes et son héritage, l’embouchure de la Sèvre, les îles de Loire…</a:t>
            </a:r>
            <a:endParaRPr sz="1210">
              <a:latin typeface="Arial"/>
              <a:ea typeface="Arial"/>
              <a:cs typeface="Arial"/>
              <a:sym typeface="Arial"/>
            </a:endParaRPr>
          </a:p>
        </p:txBody>
      </p:sp>
      <p:pic>
        <p:nvPicPr>
          <p:cNvPr id="91" name="Google Shape;91;g3299fccd294_0_0"/>
          <p:cNvPicPr preferRelativeResize="0"/>
          <p:nvPr/>
        </p:nvPicPr>
        <p:blipFill>
          <a:blip r:embed="rId3">
            <a:alphaModFix/>
          </a:blip>
          <a:stretch>
            <a:fillRect/>
          </a:stretch>
        </p:blipFill>
        <p:spPr>
          <a:xfrm>
            <a:off x="152300" y="138812"/>
            <a:ext cx="1284324" cy="1528476"/>
          </a:xfrm>
          <a:prstGeom prst="rect">
            <a:avLst/>
          </a:prstGeom>
          <a:noFill/>
          <a:ln>
            <a:noFill/>
          </a:ln>
        </p:spPr>
      </p:pic>
      <p:pic>
        <p:nvPicPr>
          <p:cNvPr id="92" name="Google Shape;92;g3299fccd294_0_0"/>
          <p:cNvPicPr preferRelativeResize="0"/>
          <p:nvPr/>
        </p:nvPicPr>
        <p:blipFill>
          <a:blip r:embed="rId4">
            <a:alphaModFix/>
          </a:blip>
          <a:stretch>
            <a:fillRect/>
          </a:stretch>
        </p:blipFill>
        <p:spPr>
          <a:xfrm>
            <a:off x="104175" y="4383352"/>
            <a:ext cx="3145801" cy="1831648"/>
          </a:xfrm>
          <a:prstGeom prst="rect">
            <a:avLst/>
          </a:prstGeom>
          <a:noFill/>
          <a:ln>
            <a:noFill/>
          </a:ln>
        </p:spPr>
      </p:pic>
      <p:sp>
        <p:nvSpPr>
          <p:cNvPr id="93" name="Google Shape;93;g3299fccd294_0_0"/>
          <p:cNvSpPr txBox="1"/>
          <p:nvPr/>
        </p:nvSpPr>
        <p:spPr>
          <a:xfrm>
            <a:off x="3371300" y="905075"/>
            <a:ext cx="3471600" cy="23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FR" sz="1200">
                <a:solidFill>
                  <a:srgbClr val="222222"/>
                </a:solidFill>
                <a:highlight>
                  <a:srgbClr val="FFFFFF"/>
                </a:highlight>
              </a:rPr>
              <a:t>Embarquez avec Nantalot pour un voyage inédit près de chez vous et être surpris par les paysages vus du fleuve et par leurs histoires singulières. Venez découvrir les silhouettes des hérons métalliques d’un autre temps, profiter des lumières au ras de l’eau et être dépaysés en quelques instants !</a:t>
            </a:r>
            <a:endParaRPr sz="1200">
              <a:solidFill>
                <a:srgbClr val="222222"/>
              </a:solidFill>
              <a:highlight>
                <a:srgbClr val="FFFFFF"/>
              </a:highlight>
            </a:endParaRPr>
          </a:p>
          <a:p>
            <a:pPr indent="0" lvl="0" marL="0" rtl="0" algn="l">
              <a:spcBef>
                <a:spcPts val="0"/>
              </a:spcBef>
              <a:spcAft>
                <a:spcPts val="0"/>
              </a:spcAft>
              <a:buNone/>
            </a:pPr>
            <a:r>
              <a:rPr lang="fr-FR" sz="1200">
                <a:solidFill>
                  <a:srgbClr val="222222"/>
                </a:solidFill>
                <a:highlight>
                  <a:srgbClr val="FFFFFF"/>
                </a:highlight>
              </a:rPr>
              <a:t>À bord de notre vedette panoramique</a:t>
            </a:r>
            <a:r>
              <a:rPr lang="fr-FR" sz="1100">
                <a:solidFill>
                  <a:srgbClr val="222222"/>
                </a:solidFill>
                <a:highlight>
                  <a:srgbClr val="FFFFFF"/>
                </a:highlight>
              </a:rPr>
              <a:t> </a:t>
            </a:r>
            <a:r>
              <a:rPr lang="fr-FR" sz="1200">
                <a:solidFill>
                  <a:srgbClr val="222222"/>
                </a:solidFill>
                <a:highlight>
                  <a:srgbClr val="FFFFFF"/>
                </a:highlight>
              </a:rPr>
              <a:t>avec vue imprenable sur le fleuve et ses rives, nous vous proposons d’organiser votre moment privilégié, combinant esprit de convivialité et navigation découvert</a:t>
            </a:r>
            <a:r>
              <a:rPr lang="fr-FR" sz="1100">
                <a:solidFill>
                  <a:srgbClr val="222222"/>
                </a:solidFill>
                <a:highlight>
                  <a:srgbClr val="FFFFFF"/>
                </a:highlight>
              </a:rPr>
              <a:t>e.</a:t>
            </a:r>
            <a:endParaRPr/>
          </a:p>
        </p:txBody>
      </p:sp>
      <p:sp>
        <p:nvSpPr>
          <p:cNvPr id="94" name="Google Shape;94;g3299fccd294_0_0"/>
          <p:cNvSpPr txBox="1"/>
          <p:nvPr/>
        </p:nvSpPr>
        <p:spPr>
          <a:xfrm>
            <a:off x="8672125" y="1468075"/>
            <a:ext cx="3145800" cy="47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chemeClr val="dk1"/>
                </a:solidFill>
              </a:rPr>
              <a:t>Qui Sommes-nous ? </a:t>
            </a:r>
            <a:endParaRPr sz="1200">
              <a:solidFill>
                <a:schemeClr val="dk1"/>
              </a:solidFill>
            </a:endParaRPr>
          </a:p>
          <a:p>
            <a:pPr indent="0" lvl="0" marL="0" rtl="0" algn="l">
              <a:spcBef>
                <a:spcPts val="0"/>
              </a:spcBef>
              <a:spcAft>
                <a:spcPts val="0"/>
              </a:spcAft>
              <a:buNone/>
            </a:pPr>
            <a:r>
              <a:rPr lang="fr-FR" sz="1200">
                <a:solidFill>
                  <a:schemeClr val="dk1"/>
                </a:solidFill>
              </a:rPr>
              <a:t>Nantalot c’est une équipe de passionnés du fleuve qui vous invitent à partager leur amour de la Loire et à savourer des instants uniques sur l’eau. </a:t>
            </a:r>
            <a:endParaRPr sz="12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fr-FR">
                <a:solidFill>
                  <a:schemeClr val="dk1"/>
                </a:solidFill>
              </a:rPr>
              <a:t>pop-ups qui </a:t>
            </a:r>
            <a:r>
              <a:rPr i="1" lang="fr-FR">
                <a:solidFill>
                  <a:schemeClr val="dk1"/>
                </a:solidFill>
              </a:rPr>
              <a:t>s'ouvriraient </a:t>
            </a:r>
            <a:r>
              <a:rPr i="1" lang="fr-FR">
                <a:solidFill>
                  <a:schemeClr val="dk1"/>
                </a:solidFill>
              </a:rPr>
              <a:t>qd on passe la souris sur le prénom ou l’avatar</a:t>
            </a:r>
            <a:r>
              <a:rPr lang="fr-FR">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FR" sz="1200">
                <a:solidFill>
                  <a:schemeClr val="dk1"/>
                </a:solidFill>
              </a:rPr>
              <a:t>Arnaud : Fin </a:t>
            </a:r>
            <a:r>
              <a:rPr lang="fr-FR" sz="1200">
                <a:solidFill>
                  <a:schemeClr val="dk1"/>
                </a:solidFill>
              </a:rPr>
              <a:t>explorateur</a:t>
            </a:r>
            <a:r>
              <a:rPr lang="fr-FR" sz="1200">
                <a:solidFill>
                  <a:schemeClr val="dk1"/>
                </a:solidFill>
              </a:rPr>
              <a:t> de l’Erdre, la Sèvre et la Loire, son coup de coeur : ….</a:t>
            </a:r>
            <a:endParaRPr sz="1200">
              <a:solidFill>
                <a:schemeClr val="dk1"/>
              </a:solidFill>
            </a:endParaRPr>
          </a:p>
          <a:p>
            <a:pPr indent="0" lvl="0" marL="0" rtl="0" algn="l">
              <a:spcBef>
                <a:spcPts val="0"/>
              </a:spcBef>
              <a:spcAft>
                <a:spcPts val="0"/>
              </a:spcAft>
              <a:buNone/>
            </a:pPr>
            <a:r>
              <a:rPr lang="fr-FR" sz="1200">
                <a:solidFill>
                  <a:schemeClr val="dk1"/>
                </a:solidFill>
              </a:rPr>
              <a:t>Cyrille : A bourlingué en Loire de Saumur à Cordemais. son coup de coeur : …..</a:t>
            </a:r>
            <a:endParaRPr sz="1200">
              <a:solidFill>
                <a:schemeClr val="dk1"/>
              </a:solidFill>
            </a:endParaRPr>
          </a:p>
          <a:p>
            <a:pPr indent="0" lvl="0" marL="0" rtl="0" algn="l">
              <a:spcBef>
                <a:spcPts val="0"/>
              </a:spcBef>
              <a:spcAft>
                <a:spcPts val="0"/>
              </a:spcAft>
              <a:buNone/>
            </a:pPr>
            <a:r>
              <a:rPr lang="fr-FR" sz="1200">
                <a:solidFill>
                  <a:schemeClr val="dk1"/>
                </a:solidFill>
              </a:rPr>
              <a:t>Gwénolé : Polyglotte, ce qu’il aime c’est dénicher les histoires insolites sur la ville, son coup de coeur : …..</a:t>
            </a:r>
            <a:endParaRPr sz="1200">
              <a:solidFill>
                <a:schemeClr val="dk1"/>
              </a:solidFill>
            </a:endParaRPr>
          </a:p>
          <a:p>
            <a:pPr indent="0" lvl="0" marL="0" rtl="0" algn="l">
              <a:spcBef>
                <a:spcPts val="0"/>
              </a:spcBef>
              <a:spcAft>
                <a:spcPts val="0"/>
              </a:spcAft>
              <a:buNone/>
            </a:pPr>
            <a:r>
              <a:rPr lang="fr-FR" sz="1200">
                <a:solidFill>
                  <a:schemeClr val="dk1"/>
                </a:solidFill>
              </a:rPr>
              <a:t>Lénaïck : Manie </a:t>
            </a:r>
            <a:r>
              <a:rPr lang="fr-FR" sz="1200">
                <a:solidFill>
                  <a:schemeClr val="dk1"/>
                </a:solidFill>
              </a:rPr>
              <a:t>aussi</a:t>
            </a:r>
            <a:r>
              <a:rPr lang="fr-FR" sz="1200">
                <a:solidFill>
                  <a:schemeClr val="dk1"/>
                </a:solidFill>
              </a:rPr>
              <a:t> bien les chiffres que les amarres. Son coup de coeur : la vision psychédélique du tunnel St Félix </a:t>
            </a:r>
            <a:endParaRPr sz="1200">
              <a:solidFill>
                <a:schemeClr val="dk1"/>
              </a:solidFill>
            </a:endParaRPr>
          </a:p>
          <a:p>
            <a:pPr indent="0" lvl="0" marL="0" rtl="0" algn="l">
              <a:spcBef>
                <a:spcPts val="0"/>
              </a:spcBef>
              <a:spcAft>
                <a:spcPts val="0"/>
              </a:spcAft>
              <a:buNone/>
            </a:pPr>
            <a:r>
              <a:t/>
            </a:r>
            <a:endParaRPr sz="2800">
              <a:solidFill>
                <a:schemeClr val="dk1"/>
              </a:solidFill>
            </a:endParaRPr>
          </a:p>
        </p:txBody>
      </p:sp>
      <p:pic>
        <p:nvPicPr>
          <p:cNvPr id="95" name="Google Shape;95;g3299fccd294_0_0"/>
          <p:cNvPicPr preferRelativeResize="0"/>
          <p:nvPr/>
        </p:nvPicPr>
        <p:blipFill>
          <a:blip r:embed="rId5">
            <a:alphaModFix/>
          </a:blip>
          <a:stretch>
            <a:fillRect/>
          </a:stretch>
        </p:blipFill>
        <p:spPr>
          <a:xfrm>
            <a:off x="10118525" y="2493308"/>
            <a:ext cx="504925" cy="578680"/>
          </a:xfrm>
          <a:prstGeom prst="rect">
            <a:avLst/>
          </a:prstGeom>
          <a:noFill/>
          <a:ln>
            <a:noFill/>
          </a:ln>
        </p:spPr>
      </p:pic>
      <p:pic>
        <p:nvPicPr>
          <p:cNvPr id="96" name="Google Shape;96;g3299fccd294_0_0"/>
          <p:cNvPicPr preferRelativeResize="0"/>
          <p:nvPr/>
        </p:nvPicPr>
        <p:blipFill>
          <a:blip r:embed="rId6">
            <a:alphaModFix/>
          </a:blip>
          <a:stretch>
            <a:fillRect/>
          </a:stretch>
        </p:blipFill>
        <p:spPr>
          <a:xfrm>
            <a:off x="10684013" y="2511000"/>
            <a:ext cx="504925" cy="543301"/>
          </a:xfrm>
          <a:prstGeom prst="rect">
            <a:avLst/>
          </a:prstGeom>
          <a:noFill/>
          <a:ln>
            <a:noFill/>
          </a:ln>
        </p:spPr>
      </p:pic>
      <p:pic>
        <p:nvPicPr>
          <p:cNvPr id="97" name="Google Shape;97;g3299fccd294_0_0"/>
          <p:cNvPicPr preferRelativeResize="0"/>
          <p:nvPr/>
        </p:nvPicPr>
        <p:blipFill>
          <a:blip r:embed="rId7">
            <a:alphaModFix/>
          </a:blip>
          <a:stretch>
            <a:fillRect/>
          </a:stretch>
        </p:blipFill>
        <p:spPr>
          <a:xfrm>
            <a:off x="8760175" y="2493300"/>
            <a:ext cx="618602" cy="578700"/>
          </a:xfrm>
          <a:prstGeom prst="rect">
            <a:avLst/>
          </a:prstGeom>
          <a:noFill/>
          <a:ln>
            <a:noFill/>
          </a:ln>
        </p:spPr>
      </p:pic>
      <p:pic>
        <p:nvPicPr>
          <p:cNvPr id="98" name="Google Shape;98;g3299fccd294_0_0"/>
          <p:cNvPicPr preferRelativeResize="0"/>
          <p:nvPr/>
        </p:nvPicPr>
        <p:blipFill>
          <a:blip r:embed="rId8">
            <a:alphaModFix/>
          </a:blip>
          <a:stretch>
            <a:fillRect/>
          </a:stretch>
        </p:blipFill>
        <p:spPr>
          <a:xfrm>
            <a:off x="9439350" y="2501021"/>
            <a:ext cx="618600" cy="563266"/>
          </a:xfrm>
          <a:prstGeom prst="rect">
            <a:avLst/>
          </a:prstGeom>
          <a:noFill/>
          <a:ln>
            <a:noFill/>
          </a:ln>
        </p:spPr>
      </p:pic>
      <p:pic>
        <p:nvPicPr>
          <p:cNvPr id="99" name="Google Shape;99;g3299fccd294_0_0"/>
          <p:cNvPicPr preferRelativeResize="0"/>
          <p:nvPr/>
        </p:nvPicPr>
        <p:blipFill>
          <a:blip r:embed="rId9">
            <a:alphaModFix/>
          </a:blip>
          <a:stretch>
            <a:fillRect/>
          </a:stretch>
        </p:blipFill>
        <p:spPr>
          <a:xfrm>
            <a:off x="1671250" y="737225"/>
            <a:ext cx="1642425" cy="1223725"/>
          </a:xfrm>
          <a:prstGeom prst="rect">
            <a:avLst/>
          </a:prstGeom>
          <a:noFill/>
          <a:ln>
            <a:noFill/>
          </a:ln>
        </p:spPr>
      </p:pic>
      <p:pic>
        <p:nvPicPr>
          <p:cNvPr id="100" name="Google Shape;100;g3299fccd294_0_0"/>
          <p:cNvPicPr preferRelativeResize="0"/>
          <p:nvPr/>
        </p:nvPicPr>
        <p:blipFill>
          <a:blip r:embed="rId10">
            <a:alphaModFix/>
          </a:blip>
          <a:stretch>
            <a:fillRect/>
          </a:stretch>
        </p:blipFill>
        <p:spPr>
          <a:xfrm>
            <a:off x="6766400" y="737225"/>
            <a:ext cx="1993777" cy="1756075"/>
          </a:xfrm>
          <a:prstGeom prst="rect">
            <a:avLst/>
          </a:prstGeom>
          <a:noFill/>
          <a:ln>
            <a:noFill/>
          </a:ln>
        </p:spPr>
      </p:pic>
      <p:sp>
        <p:nvSpPr>
          <p:cNvPr id="101" name="Google Shape;101;g3299fccd294_0_0"/>
          <p:cNvSpPr txBox="1"/>
          <p:nvPr/>
        </p:nvSpPr>
        <p:spPr>
          <a:xfrm>
            <a:off x="3582425" y="3355500"/>
            <a:ext cx="4208700" cy="24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chemeClr val="dk1"/>
                </a:solidFill>
              </a:rPr>
              <a:t> Pour Qui ? (Qd on passe sur chaque catégorie, la page associée s’ouvre) </a:t>
            </a:r>
            <a:r>
              <a:rPr lang="fr-FR" sz="1200">
                <a:solidFill>
                  <a:srgbClr val="404040"/>
                </a:solidFill>
                <a:highlight>
                  <a:srgbClr val="FFFFFF"/>
                </a:highlight>
              </a:rPr>
              <a:t>entreprises, associations, pour tous, en groupe entre amis et en famille, nous avons la formule qui vous </a:t>
            </a:r>
            <a:r>
              <a:rPr lang="fr-FR" sz="1200">
                <a:solidFill>
                  <a:srgbClr val="404040"/>
                </a:solidFill>
                <a:highlight>
                  <a:srgbClr val="FFFFFF"/>
                </a:highlight>
              </a:rPr>
              <a:t>convient</a:t>
            </a:r>
            <a:r>
              <a:rPr lang="fr-FR" sz="1200">
                <a:solidFill>
                  <a:srgbClr val="404040"/>
                </a:solidFill>
                <a:highlight>
                  <a:srgbClr val="FFFFFF"/>
                </a:highlight>
              </a:rPr>
              <a:t>. </a:t>
            </a:r>
            <a:r>
              <a:rPr lang="fr-FR" sz="1200">
                <a:solidFill>
                  <a:srgbClr val="222222"/>
                </a:solidFill>
                <a:highlight>
                  <a:srgbClr val="FFFFFF"/>
                </a:highlight>
              </a:rPr>
              <a:t>L’espace intérieur de 40 m2 très lumineux est un lieu idéal pour des</a:t>
            </a:r>
            <a:r>
              <a:rPr lang="fr-FR" sz="1200">
                <a:solidFill>
                  <a:srgbClr val="404040"/>
                </a:solidFill>
                <a:highlight>
                  <a:srgbClr val="FFFFFF"/>
                </a:highlight>
              </a:rPr>
              <a:t> moments à vivre ensemble  : anniversaires, mariages, célébrations, s</a:t>
            </a:r>
            <a:r>
              <a:rPr lang="fr-FR" sz="1200">
                <a:solidFill>
                  <a:srgbClr val="404040"/>
                </a:solidFill>
                <a:highlight>
                  <a:srgbClr val="FFFFFF"/>
                </a:highlight>
              </a:rPr>
              <a:t>éminaires, départs en retraite, afterworks, etc… </a:t>
            </a:r>
            <a:endParaRPr sz="1200">
              <a:solidFill>
                <a:srgbClr val="404040"/>
              </a:solidFill>
              <a:highlight>
                <a:srgbClr val="FFFFFF"/>
              </a:highlight>
            </a:endParaRPr>
          </a:p>
          <a:p>
            <a:pPr indent="0" lvl="0" marL="0" rtl="0" algn="l">
              <a:spcBef>
                <a:spcPts val="0"/>
              </a:spcBef>
              <a:spcAft>
                <a:spcPts val="0"/>
              </a:spcAft>
              <a:buNone/>
            </a:pPr>
            <a:r>
              <a:rPr lang="fr-FR" sz="1200">
                <a:solidFill>
                  <a:srgbClr val="404040"/>
                </a:solidFill>
                <a:highlight>
                  <a:srgbClr val="FFFFFF"/>
                </a:highlight>
              </a:rPr>
              <a:t>L</a:t>
            </a:r>
            <a:r>
              <a:rPr lang="fr-FR" sz="1200">
                <a:solidFill>
                  <a:srgbClr val="404040"/>
                </a:solidFill>
                <a:highlight>
                  <a:srgbClr val="FFFFFF"/>
                </a:highlight>
              </a:rPr>
              <a:t>a privatisation est idéale à partir de 25 personnes avec tarif dégressif pour un plus grand nombre.</a:t>
            </a:r>
            <a:r>
              <a:rPr lang="fr-FR" sz="1200">
                <a:solidFill>
                  <a:srgbClr val="404040"/>
                </a:solidFill>
                <a:highlight>
                  <a:srgbClr val="FFFFFF"/>
                </a:highlight>
              </a:rPr>
              <a:t> Contactez-nous pour nous exposer vos envies et nous composerons avec vous une navigation selon la formule qui vous convient : balade découverte, apéritif sur l’eau, cocktail ou repas traiteur, etc.</a:t>
            </a:r>
            <a:endParaRPr sz="1200">
              <a:solidFill>
                <a:srgbClr val="222222"/>
              </a:solidFill>
              <a:highlight>
                <a:srgbClr val="FFFFFF"/>
              </a:highlight>
            </a:endParaRPr>
          </a:p>
          <a:p>
            <a:pPr indent="0" lvl="0" marL="0" rtl="0" algn="l">
              <a:spcBef>
                <a:spcPts val="0"/>
              </a:spcBef>
              <a:spcAft>
                <a:spcPts val="0"/>
              </a:spcAft>
              <a:buNone/>
            </a:pPr>
            <a:r>
              <a:t/>
            </a:r>
            <a:endParaRPr>
              <a:solidFill>
                <a:schemeClr val="dk1"/>
              </a:solidFill>
            </a:endParaRPr>
          </a:p>
        </p:txBody>
      </p:sp>
      <p:sp>
        <p:nvSpPr>
          <p:cNvPr id="102" name="Google Shape;102;g3299fccd294_0_0"/>
          <p:cNvSpPr txBox="1"/>
          <p:nvPr/>
        </p:nvSpPr>
        <p:spPr>
          <a:xfrm>
            <a:off x="3313675" y="5848800"/>
            <a:ext cx="8030100" cy="9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chemeClr val="dk1"/>
                </a:solidFill>
              </a:rPr>
              <a:t>Avec qui : notre démarche travailler avec des partenaires locaux, engagés, </a:t>
            </a:r>
            <a:endParaRPr sz="1200">
              <a:solidFill>
                <a:schemeClr val="dk1"/>
              </a:solidFill>
            </a:endParaRPr>
          </a:p>
          <a:p>
            <a:pPr indent="0" lvl="0" marL="0" rtl="0" algn="l">
              <a:spcBef>
                <a:spcPts val="0"/>
              </a:spcBef>
              <a:spcAft>
                <a:spcPts val="0"/>
              </a:spcAft>
              <a:buNone/>
            </a:pPr>
            <a:r>
              <a:rPr lang="fr-FR" sz="1200">
                <a:solidFill>
                  <a:schemeClr val="dk1"/>
                </a:solidFill>
              </a:rPr>
              <a:t>Domaine des trois toits, </a:t>
            </a:r>
            <a:endParaRPr sz="1200">
              <a:solidFill>
                <a:schemeClr val="dk1"/>
              </a:solidFill>
            </a:endParaRPr>
          </a:p>
          <a:p>
            <a:pPr indent="0" lvl="0" marL="0" rtl="0" algn="l">
              <a:spcBef>
                <a:spcPts val="0"/>
              </a:spcBef>
              <a:spcAft>
                <a:spcPts val="0"/>
              </a:spcAft>
              <a:buNone/>
            </a:pPr>
            <a:r>
              <a:rPr lang="fr-FR" sz="1200">
                <a:solidFill>
                  <a:schemeClr val="dk1"/>
                </a:solidFill>
              </a:rPr>
              <a:t>restaurant Nous, traiteur Delicatessaine, mais également bien d’autres partenaires de qualité pour vous concocter des instants gourmands durant les navigations</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2a4c57786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illustrations pour la page d’accueil</a:t>
            </a:r>
            <a:endParaRPr/>
          </a:p>
        </p:txBody>
      </p:sp>
      <p:sp>
        <p:nvSpPr>
          <p:cNvPr id="108" name="Google Shape;108;g32a4c577860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idx="1" type="subTitle"/>
          </p:nvPr>
        </p:nvSpPr>
        <p:spPr>
          <a:xfrm>
            <a:off x="83900" y="870275"/>
            <a:ext cx="11849400" cy="1609800"/>
          </a:xfrm>
          <a:prstGeom prst="rect">
            <a:avLst/>
          </a:prstGeom>
          <a:noFill/>
          <a:ln>
            <a:noFill/>
          </a:ln>
        </p:spPr>
        <p:txBody>
          <a:bodyPr anchorCtr="0" anchor="t" bIns="45700" lIns="91425" spcFirstLastPara="1" rIns="91425" wrap="square" tIns="45700">
            <a:normAutofit fontScale="47500" lnSpcReduction="10000"/>
          </a:bodyPr>
          <a:lstStyle/>
          <a:p>
            <a:pPr indent="0" lvl="0" marL="0" rtl="0" algn="ctr">
              <a:spcBef>
                <a:spcPts val="1000"/>
              </a:spcBef>
              <a:spcAft>
                <a:spcPts val="0"/>
              </a:spcAft>
              <a:buClr>
                <a:schemeClr val="dk1"/>
              </a:buClr>
              <a:buSzPct val="100000"/>
              <a:buNone/>
            </a:pPr>
            <a:r>
              <a:rPr lang="fr-FR"/>
              <a:t>V</a:t>
            </a:r>
            <a:r>
              <a:rPr lang="fr-FR"/>
              <a:t>ous recherchez un environnement inédit pour vos événements (anniversaire, mariage, célébration, retrouvailles, etc…), Nantalot vous concocte  un moment inoubliable à partager </a:t>
            </a:r>
            <a:br>
              <a:rPr lang="fr-FR"/>
            </a:br>
            <a:r>
              <a:rPr lang="fr-FR"/>
              <a:t>en dégustant un délicieux repas ou un cocktail apéritif aux saveurs locales. Le bateau privatisé  vous est entièrement dédié, et son équipage est à votre écoute.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rPr lang="fr-FR"/>
              <a:t>Quel plaisir de se retrouver pour une croisière sur la Loire. </a:t>
            </a:r>
            <a:br>
              <a:rPr lang="fr-FR"/>
            </a:br>
            <a:r>
              <a:rPr lang="fr-FR"/>
              <a:t>Faites un voyage à deux pas de chez vous ;  soyez surpris par les paysages vus du fleuve et leurs histoires singulières.</a:t>
            </a:r>
            <a:endParaRPr/>
          </a:p>
          <a:p>
            <a:pPr indent="0" lvl="0" marL="0" rtl="0" algn="ctr">
              <a:lnSpc>
                <a:spcPct val="90000"/>
              </a:lnSpc>
              <a:spcBef>
                <a:spcPts val="1000"/>
              </a:spcBef>
              <a:spcAft>
                <a:spcPts val="0"/>
              </a:spcAft>
              <a:buClr>
                <a:schemeClr val="dk1"/>
              </a:buClr>
              <a:buSzPct val="100000"/>
              <a:buNone/>
            </a:pPr>
            <a:r>
              <a:rPr lang="fr-FR"/>
              <a:t>Vous pourrez profitez de points de vue magnifiques sur l’île de Nantes depuis sa partie orientale ou occidentale, découvrir les mutations urbaines en cours, croiser les confluences de l’Erdre et de la Sèvre Nantaise,…Et savez-vous que vous pouvez admirer depuis la Loire 3 monuments historiques de France, ou encore que les ingénieurs du viaduc de Millau ont aussi construit un pont à Nantes ? Parfois nous pouvons même profiter des manœuvres « d’évitement » des cargos gigantesques faisant demi-tour devant Trentemoult !</a:t>
            </a:r>
            <a:endParaRPr/>
          </a:p>
          <a:p>
            <a:pPr indent="0" lvl="0" marL="0" rtl="0" algn="ctr">
              <a:lnSpc>
                <a:spcPct val="90000"/>
              </a:lnSpc>
              <a:spcBef>
                <a:spcPts val="1000"/>
              </a:spcBef>
              <a:spcAft>
                <a:spcPts val="0"/>
              </a:spcAft>
              <a:buClr>
                <a:schemeClr val="dk1"/>
              </a:buClr>
              <a:buSzPct val="133333"/>
              <a:buNone/>
            </a:pPr>
            <a:r>
              <a:t/>
            </a:r>
            <a:endParaRPr sz="1800"/>
          </a:p>
        </p:txBody>
      </p:sp>
      <p:sp>
        <p:nvSpPr>
          <p:cNvPr id="114" name="Google Shape;114;p1"/>
          <p:cNvSpPr txBox="1"/>
          <p:nvPr/>
        </p:nvSpPr>
        <p:spPr>
          <a:xfrm>
            <a:off x="0" y="0"/>
            <a:ext cx="12192000" cy="70260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400"/>
              <a:buFont typeface="Arial"/>
              <a:buNone/>
            </a:pPr>
            <a:r>
              <a:rPr b="0" i="0" lang="fr-FR" sz="2400" u="none" cap="none" strike="noStrike">
                <a:solidFill>
                  <a:schemeClr val="dk1"/>
                </a:solidFill>
                <a:latin typeface="Calibri"/>
                <a:ea typeface="Calibri"/>
                <a:cs typeface="Calibri"/>
                <a:sym typeface="Calibri"/>
              </a:rPr>
              <a:t>En famille ou entre amis</a:t>
            </a:r>
            <a:endParaRPr sz="2400">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2400"/>
              <a:buFont typeface="Arial"/>
              <a:buNone/>
            </a:pPr>
            <a:r>
              <a:rPr lang="fr-FR" sz="2400">
                <a:solidFill>
                  <a:schemeClr val="dk1"/>
                </a:solidFill>
                <a:latin typeface="Calibri"/>
                <a:ea typeface="Calibri"/>
                <a:cs typeface="Calibri"/>
                <a:sym typeface="Calibri"/>
              </a:rPr>
              <a:t>Découvrez Nantes </a:t>
            </a:r>
            <a:r>
              <a:rPr b="0" i="0" lang="fr-FR" sz="2400" u="none" cap="none" strike="noStrike">
                <a:solidFill>
                  <a:schemeClr val="dk1"/>
                </a:solidFill>
                <a:latin typeface="Calibri"/>
                <a:ea typeface="Calibri"/>
                <a:cs typeface="Calibri"/>
                <a:sym typeface="Calibri"/>
              </a:rPr>
              <a:t>au fil de l’eau</a:t>
            </a:r>
            <a:r>
              <a:rPr lang="fr-FR" sz="2400">
                <a:solidFill>
                  <a:schemeClr val="dk1"/>
                </a:solidFill>
                <a:latin typeface="Calibri"/>
                <a:ea typeface="Calibri"/>
                <a:cs typeface="Calibri"/>
                <a:sym typeface="Calibri"/>
              </a:rPr>
              <a:t> !</a:t>
            </a:r>
            <a:endParaRPr/>
          </a:p>
        </p:txBody>
      </p:sp>
      <p:sp>
        <p:nvSpPr>
          <p:cNvPr id="115" name="Google Shape;115;p1"/>
          <p:cNvSpPr txBox="1"/>
          <p:nvPr/>
        </p:nvSpPr>
        <p:spPr>
          <a:xfrm>
            <a:off x="639650" y="2621474"/>
            <a:ext cx="2558700" cy="16989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ctr">
              <a:lnSpc>
                <a:spcPct val="90000"/>
              </a:lnSpc>
              <a:spcBef>
                <a:spcPts val="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détente et repas</a:t>
            </a:r>
            <a:endParaRPr/>
          </a:p>
          <a:p>
            <a:pPr indent="0" lvl="0" marL="0" marR="0" rtl="0" algn="ctr">
              <a:lnSpc>
                <a:spcPct val="90000"/>
              </a:lnSpc>
              <a:spcBef>
                <a:spcPts val="100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Embarquez pour le tour de l’île de Nantes autour d’un repas concocté par notre partenaire, le restaurant « NOUS »</a:t>
            </a:r>
            <a:endParaRPr/>
          </a:p>
          <a:p>
            <a:pPr indent="0" lvl="0" marL="0" marR="0" rtl="0" algn="ctr">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1"/>
          <p:cNvSpPr txBox="1"/>
          <p:nvPr/>
        </p:nvSpPr>
        <p:spPr>
          <a:xfrm>
            <a:off x="419450" y="5882700"/>
            <a:ext cx="11188800" cy="4614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fr-FR" sz="2400" u="none" cap="none" strike="noStrike">
                <a:solidFill>
                  <a:schemeClr val="dk1"/>
                </a:solidFill>
                <a:latin typeface="Calibri"/>
                <a:ea typeface="Calibri"/>
                <a:cs typeface="Calibri"/>
                <a:sym typeface="Calibri"/>
              </a:rPr>
              <a:t>Pour plus de renseignements  : téléchargez notre dépliant sur ce lien ‘téléchargement’</a:t>
            </a:r>
            <a:endParaRPr/>
          </a:p>
        </p:txBody>
      </p:sp>
      <p:sp>
        <p:nvSpPr>
          <p:cNvPr id="117" name="Google Shape;117;p1"/>
          <p:cNvSpPr txBox="1"/>
          <p:nvPr/>
        </p:nvSpPr>
        <p:spPr>
          <a:xfrm>
            <a:off x="4165738" y="2558550"/>
            <a:ext cx="2618700" cy="1468200"/>
          </a:xfrm>
          <a:prstGeom prst="rect">
            <a:avLst/>
          </a:prstGeom>
          <a:noFill/>
          <a:ln>
            <a:noFill/>
          </a:ln>
        </p:spPr>
        <p:txBody>
          <a:bodyPr anchorCtr="0" anchor="t" bIns="45700" lIns="91425" spcFirstLastPara="1" rIns="91425" wrap="square" tIns="45700">
            <a:normAutofit fontScale="55000" lnSpcReduction="20000"/>
          </a:bodyPr>
          <a:lstStyle/>
          <a:p>
            <a:pPr indent="0" lvl="0" marL="0" marR="0" rtl="0" algn="ctr">
              <a:lnSpc>
                <a:spcPct val="90000"/>
              </a:lnSpc>
              <a:spcBef>
                <a:spcPts val="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détente et cocktail apéritif</a:t>
            </a:r>
            <a:endParaRPr/>
          </a:p>
          <a:p>
            <a:pPr indent="0" lvl="0" marL="0" marR="0" rtl="0" algn="ctr">
              <a:lnSpc>
                <a:spcPct val="90000"/>
              </a:lnSpc>
              <a:spcBef>
                <a:spcPts val="100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Embarquez pour le tour de l’île de Nantes autour d’un cocktail concocté par notre partenaire, la boulangerie Honoré</a:t>
            </a:r>
            <a:endParaRPr/>
          </a:p>
          <a:p>
            <a:pPr indent="0" lvl="0" marL="0" marR="0" rtl="0" algn="ctr">
              <a:lnSpc>
                <a:spcPct val="90000"/>
              </a:lnSpc>
              <a:spcBef>
                <a:spcPts val="1000"/>
              </a:spcBef>
              <a:spcAft>
                <a:spcPts val="0"/>
              </a:spcAft>
              <a:buClr>
                <a:schemeClr val="dk1"/>
              </a:buClr>
              <a:buSzPct val="1000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ct val="100000"/>
              <a:buFont typeface="Arial"/>
              <a:buNone/>
            </a:pPr>
            <a:r>
              <a:t/>
            </a:r>
            <a:endParaRPr b="0" i="0" sz="1800" u="none" cap="none" strike="noStrike">
              <a:solidFill>
                <a:schemeClr val="dk1"/>
              </a:solidFill>
              <a:latin typeface="Calibri"/>
              <a:ea typeface="Calibri"/>
              <a:cs typeface="Calibri"/>
              <a:sym typeface="Calibri"/>
            </a:endParaRPr>
          </a:p>
        </p:txBody>
      </p:sp>
      <p:sp>
        <p:nvSpPr>
          <p:cNvPr id="118" name="Google Shape;118;p1"/>
          <p:cNvSpPr txBox="1"/>
          <p:nvPr/>
        </p:nvSpPr>
        <p:spPr>
          <a:xfrm>
            <a:off x="8034975" y="2464175"/>
            <a:ext cx="3038400" cy="1426200"/>
          </a:xfrm>
          <a:prstGeom prst="rect">
            <a:avLst/>
          </a:prstGeom>
          <a:noFill/>
          <a:ln>
            <a:noFill/>
          </a:ln>
        </p:spPr>
        <p:txBody>
          <a:bodyPr anchorCtr="0" anchor="t" bIns="45700" lIns="91425" spcFirstLastPara="1" rIns="91425" wrap="square" tIns="45700">
            <a:normAutofit fontScale="55000" lnSpcReduction="10000"/>
          </a:bodyPr>
          <a:lstStyle/>
          <a:p>
            <a:pPr indent="0" lvl="0" marL="0" marR="0" rtl="0" algn="ctr">
              <a:lnSpc>
                <a:spcPct val="90000"/>
              </a:lnSpc>
              <a:spcBef>
                <a:spcPts val="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sur mesure </a:t>
            </a:r>
            <a:endParaRPr/>
          </a:p>
          <a:p>
            <a:pPr indent="0" lvl="0" marL="0" marR="0" rtl="0" algn="ctr">
              <a:lnSpc>
                <a:spcPct val="90000"/>
              </a:lnSpc>
              <a:spcBef>
                <a:spcPts val="100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Imaginez votre croisière selon vos désirs. En Loire, depuis Mauves jusqu’à Couëron, en Erdre ou même en Sèvre Nantaise.</a:t>
            </a:r>
            <a:endParaRPr/>
          </a:p>
          <a:p>
            <a:pPr indent="0" lvl="0" marL="0" marR="0" rtl="0" algn="ctr">
              <a:lnSpc>
                <a:spcPct val="90000"/>
              </a:lnSpc>
              <a:spcBef>
                <a:spcPts val="1000"/>
              </a:spcBef>
              <a:spcAft>
                <a:spcPts val="0"/>
              </a:spcAft>
              <a:buClr>
                <a:schemeClr val="dk1"/>
              </a:buClr>
              <a:buSzPct val="100000"/>
              <a:buFont typeface="Arial"/>
              <a:buNone/>
            </a:pPr>
            <a:r>
              <a:rPr b="0" i="0" lang="fr-FR" sz="2400" u="none" cap="none" strike="noStrike">
                <a:solidFill>
                  <a:schemeClr val="dk1"/>
                </a:solidFill>
                <a:latin typeface="Calibri"/>
                <a:ea typeface="Calibri"/>
                <a:cs typeface="Calibri"/>
                <a:sym typeface="Calibri"/>
              </a:rPr>
              <a:t>Avec Nantalot, tout est possible !</a:t>
            </a:r>
            <a:endParaRPr/>
          </a:p>
          <a:p>
            <a:pPr indent="0" lvl="0" marL="0" marR="0" rtl="0" algn="ctr">
              <a:lnSpc>
                <a:spcPct val="90000"/>
              </a:lnSpc>
              <a:spcBef>
                <a:spcPts val="1000"/>
              </a:spcBef>
              <a:spcAft>
                <a:spcPts val="0"/>
              </a:spcAft>
              <a:buClr>
                <a:schemeClr val="dk1"/>
              </a:buClr>
              <a:buSzPct val="100000"/>
              <a:buFont typeface="Arial"/>
              <a:buNone/>
            </a:pPr>
            <a:r>
              <a:t/>
            </a:r>
            <a:endParaRPr b="0" i="0" sz="1800" u="none" cap="none" strike="noStrike">
              <a:solidFill>
                <a:schemeClr val="dk1"/>
              </a:solidFill>
              <a:latin typeface="Calibri"/>
              <a:ea typeface="Calibri"/>
              <a:cs typeface="Calibri"/>
              <a:sym typeface="Calibri"/>
            </a:endParaRPr>
          </a:p>
        </p:txBody>
      </p:sp>
      <p:pic>
        <p:nvPicPr>
          <p:cNvPr id="119" name="Google Shape;119;p1"/>
          <p:cNvPicPr preferRelativeResize="0"/>
          <p:nvPr/>
        </p:nvPicPr>
        <p:blipFill>
          <a:blip r:embed="rId3">
            <a:alphaModFix/>
          </a:blip>
          <a:stretch>
            <a:fillRect/>
          </a:stretch>
        </p:blipFill>
        <p:spPr>
          <a:xfrm>
            <a:off x="8725150" y="3649200"/>
            <a:ext cx="1744825" cy="19399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2a4c577860_0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fr-FR"/>
              <a:t>Illustrations pour la page groupes familles et amis </a:t>
            </a:r>
            <a:endParaRPr/>
          </a:p>
        </p:txBody>
      </p:sp>
      <p:sp>
        <p:nvSpPr>
          <p:cNvPr id="125" name="Google Shape;125;g32a4c577860_0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326a0b946d6_0_0"/>
          <p:cNvSpPr txBox="1"/>
          <p:nvPr>
            <p:ph idx="1" type="subTitle"/>
          </p:nvPr>
        </p:nvSpPr>
        <p:spPr>
          <a:xfrm>
            <a:off x="178275" y="554925"/>
            <a:ext cx="11859900" cy="15528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ctr">
              <a:lnSpc>
                <a:spcPct val="90000"/>
              </a:lnSpc>
              <a:spcBef>
                <a:spcPts val="0"/>
              </a:spcBef>
              <a:spcAft>
                <a:spcPts val="0"/>
              </a:spcAft>
              <a:buClr>
                <a:schemeClr val="dk1"/>
              </a:buClr>
              <a:buSzPct val="100000"/>
              <a:buNone/>
            </a:pPr>
            <a:r>
              <a:rPr lang="fr-FR"/>
              <a:t>Que ce soit pour une journée d’études dans un cadre i</a:t>
            </a:r>
            <a:r>
              <a:rPr lang="fr-FR"/>
              <a:t>nspirant ou une soirée décontractée au fil de l’eau, Nantalot vous invite à son bord avec des formules sur mesure pour votre évènement.. </a:t>
            </a:r>
            <a:r>
              <a:rPr lang="fr-FR"/>
              <a:t> </a:t>
            </a:r>
            <a:endParaRPr/>
          </a:p>
          <a:p>
            <a:pPr indent="0" lvl="0" marL="0" rtl="0" algn="ctr">
              <a:lnSpc>
                <a:spcPct val="90000"/>
              </a:lnSpc>
              <a:spcBef>
                <a:spcPts val="0"/>
              </a:spcBef>
              <a:spcAft>
                <a:spcPts val="0"/>
              </a:spcAft>
              <a:buClr>
                <a:schemeClr val="dk1"/>
              </a:buClr>
              <a:buSzPct val="100000"/>
              <a:buNone/>
            </a:pPr>
            <a:r>
              <a:rPr lang="fr-FR"/>
              <a:t>Réservez leur un moment unique : embarquez au ponton Belem, au coeur de Nantes avec vue imprenable sur la Loire, ou à partir de nos multiples points d’escale au plus près de votre entreprise. </a:t>
            </a:r>
            <a:endParaRPr/>
          </a:p>
          <a:p>
            <a:pPr indent="0" lvl="0" marL="0" rtl="0" algn="ctr">
              <a:lnSpc>
                <a:spcPct val="90000"/>
              </a:lnSpc>
              <a:spcBef>
                <a:spcPts val="1000"/>
              </a:spcBef>
              <a:spcAft>
                <a:spcPts val="0"/>
              </a:spcAft>
              <a:buClr>
                <a:schemeClr val="dk1"/>
              </a:buClr>
              <a:buSzPct val="133333"/>
              <a:buNone/>
            </a:pPr>
            <a:r>
              <a:rPr lang="fr-FR"/>
              <a:t>Dans un salon </a:t>
            </a:r>
            <a:r>
              <a:rPr lang="fr-FR"/>
              <a:t>entièrement</a:t>
            </a:r>
            <a:r>
              <a:rPr lang="fr-FR"/>
              <a:t> vitré, au raz-</a:t>
            </a:r>
            <a:r>
              <a:rPr lang="fr-FR"/>
              <a:t>de l'eau</a:t>
            </a:r>
            <a:r>
              <a:rPr lang="fr-FR"/>
              <a:t>,  configuré en salle de réunion, salon conférence ou cocktail, l’ambiance est à </a:t>
            </a:r>
            <a:r>
              <a:rPr lang="fr-FR"/>
              <a:t>l'originalité, la simplicité et la convivialité. La navigation sur la Loire, l’Erdre ou la Sèvre permet de découvrir Nantes et ses environs, sous l’angle inédit vu du fleuve : </a:t>
            </a:r>
            <a:br>
              <a:rPr lang="fr-FR"/>
            </a:br>
            <a:r>
              <a:rPr lang="fr-FR"/>
              <a:t>un pas de côté  propice à de nouvelles approches de la part de vos équipes !</a:t>
            </a:r>
            <a:endParaRPr sz="1800"/>
          </a:p>
        </p:txBody>
      </p:sp>
      <p:sp>
        <p:nvSpPr>
          <p:cNvPr id="131" name="Google Shape;131;g326a0b946d6_0_0"/>
          <p:cNvSpPr txBox="1"/>
          <p:nvPr/>
        </p:nvSpPr>
        <p:spPr>
          <a:xfrm>
            <a:off x="0" y="0"/>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lang="fr-FR" sz="2400">
                <a:solidFill>
                  <a:schemeClr val="dk1"/>
                </a:solidFill>
                <a:latin typeface="Calibri"/>
                <a:ea typeface="Calibri"/>
                <a:cs typeface="Calibri"/>
                <a:sym typeface="Calibri"/>
              </a:rPr>
              <a:t>V1</a:t>
            </a:r>
            <a:r>
              <a:rPr lang="fr-FR" sz="2400">
                <a:solidFill>
                  <a:schemeClr val="dk1"/>
                </a:solidFill>
                <a:latin typeface="Calibri"/>
                <a:ea typeface="Calibri"/>
                <a:cs typeface="Calibri"/>
                <a:sym typeface="Calibri"/>
              </a:rPr>
              <a:t> Entreprises : embarquez vos équipes  !</a:t>
            </a:r>
            <a:endParaRPr/>
          </a:p>
        </p:txBody>
      </p:sp>
      <p:sp>
        <p:nvSpPr>
          <p:cNvPr id="132" name="Google Shape;132;g326a0b946d6_0_0"/>
          <p:cNvSpPr txBox="1"/>
          <p:nvPr/>
        </p:nvSpPr>
        <p:spPr>
          <a:xfrm>
            <a:off x="398475" y="2348925"/>
            <a:ext cx="3429000" cy="1956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lang="fr-FR" sz="1200">
                <a:solidFill>
                  <a:schemeClr val="dk1"/>
                </a:solidFill>
                <a:latin typeface="Calibri"/>
                <a:ea typeface="Calibri"/>
                <a:cs typeface="Calibri"/>
                <a:sym typeface="Calibri"/>
              </a:rPr>
              <a:t>“</a:t>
            </a:r>
            <a:r>
              <a:rPr i="0" lang="fr-FR" sz="1200" u="none" cap="none" strike="noStrike">
                <a:solidFill>
                  <a:schemeClr val="dk1"/>
                </a:solidFill>
                <a:latin typeface="Calibri"/>
                <a:ea typeface="Calibri"/>
                <a:cs typeface="Calibri"/>
                <a:sym typeface="Calibri"/>
              </a:rPr>
              <a:t> </a:t>
            </a:r>
            <a:r>
              <a:rPr lang="fr-FR" sz="1200">
                <a:solidFill>
                  <a:schemeClr val="dk1"/>
                </a:solidFill>
                <a:latin typeface="Calibri"/>
                <a:ea typeface="Calibri"/>
                <a:cs typeface="Calibri"/>
                <a:sym typeface="Calibri"/>
              </a:rPr>
              <a:t>journée d’étude”</a:t>
            </a:r>
            <a:endParaRPr sz="1200">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Pour une ½ journée ou une journée, profitez d’un environnement qui sort de l’ordinaire pour booster la cohésion et la créativité de vos collaborateurs. </a:t>
            </a:r>
            <a:endParaRPr sz="12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Formule: réunion d’équipe + navigation avec apéritif ou cocktail déjeunatoire selon vos envies avec traiteur référencé ou à votre choix</a:t>
            </a:r>
            <a:endParaRPr sz="1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Pour ½ journée d’étude et une navigation déjeuner : tarif à partir de 43€HT / personne</a:t>
            </a:r>
            <a:endParaRPr sz="12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t/>
            </a:r>
            <a:endParaRPr i="0" sz="1200" u="none" cap="none" strike="noStrike">
              <a:solidFill>
                <a:schemeClr val="dk1"/>
              </a:solidFill>
              <a:latin typeface="Calibri"/>
              <a:ea typeface="Calibri"/>
              <a:cs typeface="Calibri"/>
              <a:sym typeface="Calibri"/>
            </a:endParaRPr>
          </a:p>
        </p:txBody>
      </p:sp>
      <p:sp>
        <p:nvSpPr>
          <p:cNvPr id="133" name="Google Shape;133;g326a0b946d6_0_0"/>
          <p:cNvSpPr txBox="1"/>
          <p:nvPr/>
        </p:nvSpPr>
        <p:spPr>
          <a:xfrm>
            <a:off x="110750" y="6324801"/>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fr-FR" sz="2400" u="none" cap="none" strike="noStrike">
                <a:solidFill>
                  <a:schemeClr val="dk1"/>
                </a:solidFill>
                <a:latin typeface="Calibri"/>
                <a:ea typeface="Calibri"/>
                <a:cs typeface="Calibri"/>
                <a:sym typeface="Calibri"/>
              </a:rPr>
              <a:t>Pour plus de renseignements  : téléchargez notre dépliant sur ce lien ‘téléchargement’</a:t>
            </a:r>
            <a:endParaRPr/>
          </a:p>
        </p:txBody>
      </p:sp>
      <p:sp>
        <p:nvSpPr>
          <p:cNvPr id="134" name="Google Shape;134;g326a0b946d6_0_0"/>
          <p:cNvSpPr txBox="1"/>
          <p:nvPr/>
        </p:nvSpPr>
        <p:spPr>
          <a:xfrm>
            <a:off x="4603450" y="2348925"/>
            <a:ext cx="2915100" cy="1876500"/>
          </a:xfrm>
          <a:prstGeom prst="rect">
            <a:avLst/>
          </a:prstGeom>
          <a:noFill/>
          <a:ln>
            <a:noFill/>
          </a:ln>
        </p:spPr>
        <p:txBody>
          <a:bodyPr anchorCtr="0" anchor="t" bIns="45700" lIns="91425" spcFirstLastPara="1" rIns="91425" wrap="square" tIns="45700">
            <a:normAutofit/>
          </a:bodyPr>
          <a:lstStyle/>
          <a:p>
            <a:pPr indent="0" lvl="0" marL="0" marR="0" rtl="0" algn="ctr">
              <a:lnSpc>
                <a:spcPct val="70000"/>
              </a:lnSpc>
              <a:spcBef>
                <a:spcPts val="0"/>
              </a:spcBef>
              <a:spcAft>
                <a:spcPts val="0"/>
              </a:spcAft>
              <a:buClr>
                <a:schemeClr val="dk1"/>
              </a:buClr>
              <a:buSzPts val="2220"/>
              <a:buFont typeface="Arial"/>
              <a:buNone/>
            </a:pPr>
            <a:r>
              <a:rPr lang="fr-FR" sz="1300">
                <a:solidFill>
                  <a:schemeClr val="dk1"/>
                </a:solidFill>
                <a:latin typeface="Calibri"/>
                <a:ea typeface="Calibri"/>
                <a:cs typeface="Calibri"/>
                <a:sym typeface="Calibri"/>
              </a:rPr>
              <a:t>Le tour de l’île</a:t>
            </a:r>
            <a:endParaRPr sz="1300">
              <a:solidFill>
                <a:schemeClr val="dk1"/>
              </a:solidFill>
              <a:latin typeface="Calibri"/>
              <a:ea typeface="Calibri"/>
              <a:cs typeface="Calibri"/>
              <a:sym typeface="Calibri"/>
            </a:endParaRPr>
          </a:p>
          <a:p>
            <a:pPr indent="0" lvl="0" marL="0" marR="0" rtl="0" algn="ctr">
              <a:lnSpc>
                <a:spcPct val="70000"/>
              </a:lnSpc>
              <a:spcBef>
                <a:spcPts val="0"/>
              </a:spcBef>
              <a:spcAft>
                <a:spcPts val="0"/>
              </a:spcAft>
              <a:buClr>
                <a:schemeClr val="dk1"/>
              </a:buClr>
              <a:buSzPts val="2220"/>
              <a:buFont typeface="Arial"/>
              <a:buNone/>
            </a:pPr>
            <a:r>
              <a:rPr lang="fr-FR" sz="1300">
                <a:solidFill>
                  <a:schemeClr val="dk1"/>
                </a:solidFill>
                <a:latin typeface="Calibri"/>
                <a:ea typeface="Calibri"/>
                <a:cs typeface="Calibri"/>
                <a:sym typeface="Calibri"/>
              </a:rPr>
              <a:t> Afterwork ou cocktail sur l’eau” </a:t>
            </a:r>
            <a:r>
              <a:rPr i="0" lang="fr-FR" sz="1300" u="none" cap="none" strike="noStrike">
                <a:solidFill>
                  <a:schemeClr val="dk1"/>
                </a:solidFill>
                <a:latin typeface="Calibri"/>
                <a:ea typeface="Calibri"/>
                <a:cs typeface="Calibri"/>
                <a:sym typeface="Calibri"/>
              </a:rPr>
              <a:t> </a:t>
            </a:r>
            <a:endParaRPr sz="1300">
              <a:latin typeface="Calibri"/>
              <a:ea typeface="Calibri"/>
              <a:cs typeface="Calibri"/>
              <a:sym typeface="Calibri"/>
            </a:endParaRPr>
          </a:p>
          <a:p>
            <a:pPr indent="0" lvl="0" marL="0" marR="0" rtl="0" algn="ctr">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Pour célébrer une réussite ou simplement </a:t>
            </a:r>
            <a:r>
              <a:rPr lang="fr-FR" sz="1300">
                <a:solidFill>
                  <a:schemeClr val="dk1"/>
                </a:solidFill>
                <a:latin typeface="Calibri"/>
                <a:ea typeface="Calibri"/>
                <a:cs typeface="Calibri"/>
                <a:sym typeface="Calibri"/>
              </a:rPr>
              <a:t>partager une soirée détente sur l’eau avec vos collaborateurs &amp; collègues, n</a:t>
            </a:r>
            <a:r>
              <a:rPr lang="fr-FR" sz="1300">
                <a:solidFill>
                  <a:schemeClr val="dk1"/>
                </a:solidFill>
                <a:latin typeface="Calibri"/>
                <a:ea typeface="Calibri"/>
                <a:cs typeface="Calibri"/>
                <a:sym typeface="Calibri"/>
              </a:rPr>
              <a:t>aviguez pour 2h sur la Loire </a:t>
            </a:r>
            <a:endParaRPr sz="1300">
              <a:solidFill>
                <a:schemeClr val="dk1"/>
              </a:solidFill>
              <a:latin typeface="Calibri"/>
              <a:ea typeface="Calibri"/>
              <a:cs typeface="Calibri"/>
              <a:sym typeface="Calibri"/>
            </a:endParaRPr>
          </a:p>
          <a:p>
            <a:pPr indent="0" lvl="0" marL="0" marR="0" rtl="0" algn="ctr">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Formule cocktail avec notre partenaire, la </a:t>
            </a:r>
            <a:r>
              <a:rPr lang="fr-FR" sz="1300">
                <a:solidFill>
                  <a:schemeClr val="dk1"/>
                </a:solidFill>
                <a:latin typeface="Calibri"/>
                <a:ea typeface="Calibri"/>
                <a:cs typeface="Calibri"/>
                <a:sym typeface="Calibri"/>
              </a:rPr>
              <a:t>pâtisserie naturelle</a:t>
            </a:r>
            <a:r>
              <a:rPr lang="fr-FR" sz="1300">
                <a:solidFill>
                  <a:schemeClr val="dk1"/>
                </a:solidFill>
                <a:latin typeface="Calibri"/>
                <a:ea typeface="Calibri"/>
                <a:cs typeface="Calibri"/>
                <a:sym typeface="Calibri"/>
              </a:rPr>
              <a:t> Délicatessaine</a:t>
            </a:r>
            <a:endParaRPr sz="1300">
              <a:solidFill>
                <a:schemeClr val="dk1"/>
              </a:solidFill>
              <a:latin typeface="Calibri"/>
              <a:ea typeface="Calibri"/>
              <a:cs typeface="Calibri"/>
              <a:sym typeface="Calibri"/>
            </a:endParaRPr>
          </a:p>
          <a:p>
            <a:pPr indent="0" lvl="0" marL="0" marR="0" rtl="0" algn="ctr">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A partir de 39€HT / personne</a:t>
            </a:r>
            <a:endParaRPr sz="1300">
              <a:solidFill>
                <a:schemeClr val="dk1"/>
              </a:solidFill>
              <a:latin typeface="Calibri"/>
              <a:ea typeface="Calibri"/>
              <a:cs typeface="Calibri"/>
              <a:sym typeface="Calibri"/>
            </a:endParaRPr>
          </a:p>
        </p:txBody>
      </p:sp>
      <p:sp>
        <p:nvSpPr>
          <p:cNvPr id="135" name="Google Shape;135;g326a0b946d6_0_0"/>
          <p:cNvSpPr txBox="1"/>
          <p:nvPr/>
        </p:nvSpPr>
        <p:spPr>
          <a:xfrm>
            <a:off x="110750" y="4584725"/>
            <a:ext cx="3716700" cy="1621200"/>
          </a:xfrm>
          <a:prstGeom prst="rect">
            <a:avLst/>
          </a:prstGeom>
          <a:noFill/>
          <a:ln>
            <a:noFill/>
          </a:ln>
        </p:spPr>
        <p:txBody>
          <a:bodyPr anchorCtr="0" anchor="t" bIns="91425" lIns="91425" spcFirstLastPara="1" rIns="91425" wrap="square" tIns="91425">
            <a:spAutoFit/>
          </a:bodyPr>
          <a:lstStyle/>
          <a:p>
            <a:pPr indent="0" lvl="0" marL="457200" marR="1219200" rtl="0" algn="l">
              <a:lnSpc>
                <a:spcPct val="175000"/>
              </a:lnSpc>
              <a:spcBef>
                <a:spcPts val="1100"/>
              </a:spcBef>
              <a:spcAft>
                <a:spcPts val="0"/>
              </a:spcAft>
              <a:buNone/>
            </a:pPr>
            <a:r>
              <a:rPr lang="fr-FR" sz="1200">
                <a:solidFill>
                  <a:srgbClr val="181E3E"/>
                </a:solidFill>
                <a:highlight>
                  <a:srgbClr val="F2F2F2"/>
                </a:highlight>
                <a:latin typeface="Calibri"/>
                <a:ea typeface="Calibri"/>
                <a:cs typeface="Calibri"/>
                <a:sym typeface="Calibri"/>
              </a:rPr>
              <a:t>Activités </a:t>
            </a:r>
            <a:endParaRPr sz="1200">
              <a:solidFill>
                <a:srgbClr val="181E3E"/>
              </a:solidFill>
              <a:highlight>
                <a:srgbClr val="F2F2F2"/>
              </a:highlight>
              <a:latin typeface="Calibri"/>
              <a:ea typeface="Calibri"/>
              <a:cs typeface="Calibri"/>
              <a:sym typeface="Calibri"/>
            </a:endParaRPr>
          </a:p>
          <a:p>
            <a:pPr indent="0" lvl="0" marL="457200" marR="1219200" rtl="0" algn="l">
              <a:lnSpc>
                <a:spcPct val="175000"/>
              </a:lnSpc>
              <a:spcBef>
                <a:spcPts val="1100"/>
              </a:spcBef>
              <a:spcAft>
                <a:spcPts val="0"/>
              </a:spcAft>
              <a:buNone/>
            </a:pPr>
            <a:r>
              <a:rPr lang="fr-FR" sz="1200">
                <a:solidFill>
                  <a:srgbClr val="181E3E"/>
                </a:solidFill>
                <a:highlight>
                  <a:srgbClr val="F2F2F2"/>
                </a:highlight>
                <a:latin typeface="Calibri"/>
                <a:ea typeface="Calibri"/>
                <a:cs typeface="Calibri"/>
                <a:sym typeface="Calibri"/>
              </a:rPr>
              <a:t>Visites commentées,</a:t>
            </a:r>
            <a:endParaRPr sz="1200">
              <a:solidFill>
                <a:srgbClr val="181E3E"/>
              </a:solidFill>
              <a:highlight>
                <a:srgbClr val="F2F2F2"/>
              </a:highlight>
              <a:latin typeface="Calibri"/>
              <a:ea typeface="Calibri"/>
              <a:cs typeface="Calibri"/>
              <a:sym typeface="Calibri"/>
            </a:endParaRPr>
          </a:p>
          <a:p>
            <a:pPr indent="-304800" lvl="0" marL="457200" marR="1219200" rtl="0" algn="l">
              <a:lnSpc>
                <a:spcPct val="175000"/>
              </a:lnSpc>
              <a:spcBef>
                <a:spcPts val="1100"/>
              </a:spcBef>
              <a:spcAft>
                <a:spcPts val="0"/>
              </a:spcAft>
              <a:buClr>
                <a:srgbClr val="181E3E"/>
              </a:buClr>
              <a:buSzPts val="1200"/>
              <a:buFont typeface="Calibri"/>
              <a:buChar char="●"/>
            </a:pPr>
            <a:r>
              <a:rPr lang="fr-FR" sz="1200">
                <a:solidFill>
                  <a:srgbClr val="181E3E"/>
                </a:solidFill>
                <a:highlight>
                  <a:srgbClr val="F2F2F2"/>
                </a:highlight>
                <a:latin typeface="Calibri"/>
                <a:ea typeface="Calibri"/>
                <a:cs typeface="Calibri"/>
                <a:sym typeface="Calibri"/>
              </a:rPr>
              <a:t>Quiz ludiques,</a:t>
            </a:r>
            <a:endParaRPr sz="1200">
              <a:solidFill>
                <a:srgbClr val="181E3E"/>
              </a:solidFill>
              <a:highlight>
                <a:srgbClr val="F2F2F2"/>
              </a:highlight>
              <a:latin typeface="Calibri"/>
              <a:ea typeface="Calibri"/>
              <a:cs typeface="Calibri"/>
              <a:sym typeface="Calibri"/>
            </a:endParaRPr>
          </a:p>
          <a:p>
            <a:pPr indent="-304800" lvl="0" marL="457200" marR="1219200" rtl="0" algn="l">
              <a:lnSpc>
                <a:spcPct val="175000"/>
              </a:lnSpc>
              <a:spcBef>
                <a:spcPts val="0"/>
              </a:spcBef>
              <a:spcAft>
                <a:spcPts val="0"/>
              </a:spcAft>
              <a:buClr>
                <a:srgbClr val="181E3E"/>
              </a:buClr>
              <a:buSzPts val="1200"/>
              <a:buFont typeface="Calibri"/>
              <a:buChar char="●"/>
            </a:pPr>
            <a:r>
              <a:rPr lang="fr-FR" sz="1200">
                <a:solidFill>
                  <a:srgbClr val="181E3E"/>
                </a:solidFill>
                <a:highlight>
                  <a:srgbClr val="F2F2F2"/>
                </a:highlight>
                <a:latin typeface="Calibri"/>
                <a:ea typeface="Calibri"/>
                <a:cs typeface="Calibri"/>
                <a:sym typeface="Calibri"/>
              </a:rPr>
              <a:t>Balades nocturnes illuminées</a:t>
            </a:r>
            <a:endParaRPr sz="1200">
              <a:solidFill>
                <a:srgbClr val="181E3E"/>
              </a:solidFill>
              <a:highlight>
                <a:srgbClr val="F2F2F2"/>
              </a:highlight>
              <a:latin typeface="Calibri"/>
              <a:ea typeface="Calibri"/>
              <a:cs typeface="Calibri"/>
              <a:sym typeface="Calibri"/>
            </a:endParaRPr>
          </a:p>
        </p:txBody>
      </p:sp>
      <p:sp>
        <p:nvSpPr>
          <p:cNvPr id="136" name="Google Shape;136;g326a0b946d6_0_0"/>
          <p:cNvSpPr txBox="1"/>
          <p:nvPr/>
        </p:nvSpPr>
        <p:spPr>
          <a:xfrm>
            <a:off x="3766625" y="4835163"/>
            <a:ext cx="7958400" cy="1446900"/>
          </a:xfrm>
          <a:prstGeom prst="rect">
            <a:avLst/>
          </a:prstGeom>
          <a:noFill/>
          <a:ln>
            <a:noFill/>
          </a:ln>
        </p:spPr>
        <p:txBody>
          <a:bodyPr anchorCtr="0" anchor="t" bIns="91425" lIns="91425" spcFirstLastPara="1" rIns="91425" wrap="square" tIns="91425">
            <a:spAutoFit/>
          </a:bodyPr>
          <a:lstStyle/>
          <a:p>
            <a:pPr indent="0" lvl="0" marL="0" rtl="0" algn="l">
              <a:lnSpc>
                <a:spcPct val="115909"/>
              </a:lnSpc>
              <a:spcBef>
                <a:spcPts val="1200"/>
              </a:spcBef>
              <a:spcAft>
                <a:spcPts val="0"/>
              </a:spcAft>
              <a:buNone/>
            </a:pPr>
            <a:r>
              <a:rPr lang="fr-FR" sz="1100">
                <a:solidFill>
                  <a:srgbClr val="323232"/>
                </a:solidFill>
              </a:rPr>
              <a:t>VOTRE BATEAU</a:t>
            </a:r>
            <a:endParaRPr sz="1100">
              <a:solidFill>
                <a:srgbClr val="323232"/>
              </a:solidFill>
            </a:endParaRPr>
          </a:p>
          <a:p>
            <a:pPr indent="0" lvl="0" marL="0" rtl="0" algn="l">
              <a:lnSpc>
                <a:spcPct val="115909"/>
              </a:lnSpc>
              <a:spcBef>
                <a:spcPts val="1200"/>
              </a:spcBef>
              <a:spcAft>
                <a:spcPts val="0"/>
              </a:spcAft>
              <a:buNone/>
            </a:pPr>
            <a:r>
              <a:rPr lang="fr-FR" sz="1100">
                <a:solidFill>
                  <a:srgbClr val="545454"/>
                </a:solidFill>
              </a:rPr>
              <a:t>Le Défi est une vedette panoramique de 1</a:t>
            </a:r>
            <a:r>
              <a:rPr lang="fr-FR" sz="1100">
                <a:solidFill>
                  <a:srgbClr val="545454"/>
                </a:solidFill>
              </a:rPr>
              <a:t>8 mètres, idéal pour accueillir vos équipes de 20 à 50 personnes. Nous pouvons avoir à la fois une </a:t>
            </a:r>
            <a:r>
              <a:rPr lang="fr-FR" sz="1100">
                <a:solidFill>
                  <a:srgbClr val="545454"/>
                </a:solidFill>
              </a:rPr>
              <a:t>disposition</a:t>
            </a:r>
            <a:r>
              <a:rPr lang="fr-FR" sz="1100">
                <a:solidFill>
                  <a:srgbClr val="545454"/>
                </a:solidFill>
              </a:rPr>
              <a:t> en mode travail ou en mode </a:t>
            </a:r>
            <a:r>
              <a:rPr lang="fr-FR" sz="1100">
                <a:solidFill>
                  <a:srgbClr val="545454"/>
                </a:solidFill>
              </a:rPr>
              <a:t>cocktail</a:t>
            </a:r>
            <a:r>
              <a:rPr lang="fr-FR" sz="1100">
                <a:solidFill>
                  <a:srgbClr val="545454"/>
                </a:solidFill>
              </a:rPr>
              <a:t> selon le moment de la journée. </a:t>
            </a:r>
            <a:endParaRPr sz="1100">
              <a:solidFill>
                <a:srgbClr val="545454"/>
              </a:solidFill>
            </a:endParaRPr>
          </a:p>
          <a:p>
            <a:pPr indent="0" lvl="0" marL="0" rtl="0" algn="l">
              <a:lnSpc>
                <a:spcPct val="115909"/>
              </a:lnSpc>
              <a:spcBef>
                <a:spcPts val="1200"/>
              </a:spcBef>
              <a:spcAft>
                <a:spcPts val="1200"/>
              </a:spcAft>
              <a:buNone/>
            </a:pPr>
            <a:r>
              <a:rPr lang="fr-FR" sz="1100">
                <a:solidFill>
                  <a:srgbClr val="545454"/>
                </a:solidFill>
              </a:rPr>
              <a:t>Nous sommes </a:t>
            </a:r>
            <a:r>
              <a:rPr lang="fr-FR" sz="1100">
                <a:solidFill>
                  <a:srgbClr val="545454"/>
                </a:solidFill>
              </a:rPr>
              <a:t>amarrés</a:t>
            </a:r>
            <a:r>
              <a:rPr lang="fr-FR" sz="1100">
                <a:solidFill>
                  <a:srgbClr val="545454"/>
                </a:solidFill>
              </a:rPr>
              <a:t> au ponton Belem, juste en face des machines de l’île. Nous pouvons aussi vous embarquer depuis d’autres sites : </a:t>
            </a:r>
            <a:r>
              <a:rPr lang="fr-FR" sz="1100">
                <a:solidFill>
                  <a:srgbClr val="545454"/>
                </a:solidFill>
              </a:rPr>
              <a:t>Trentemoult, Chantenay, Parc naturel de Beaulieu, Hangar à Bananes, etc…</a:t>
            </a:r>
            <a:r>
              <a:rPr lang="fr-FR" sz="1100">
                <a:solidFill>
                  <a:srgbClr val="545454"/>
                </a:solidFill>
              </a:rPr>
              <a:t> </a:t>
            </a:r>
            <a:endParaRPr sz="1100">
              <a:solidFill>
                <a:srgbClr val="545454"/>
              </a:solidFill>
            </a:endParaRPr>
          </a:p>
        </p:txBody>
      </p:sp>
      <p:sp>
        <p:nvSpPr>
          <p:cNvPr id="137" name="Google Shape;137;g326a0b946d6_0_0"/>
          <p:cNvSpPr txBox="1"/>
          <p:nvPr/>
        </p:nvSpPr>
        <p:spPr>
          <a:xfrm>
            <a:off x="8378500" y="2275975"/>
            <a:ext cx="3072600" cy="23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300">
                <a:solidFill>
                  <a:schemeClr val="dk1"/>
                </a:solidFill>
                <a:latin typeface="Calibri"/>
                <a:ea typeface="Calibri"/>
                <a:cs typeface="Calibri"/>
                <a:sym typeface="Calibri"/>
              </a:rPr>
              <a:t>Le “sur mesure”</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Vous voulez organiser un temps fort pour vos équipes. Confiez-nous vos attentes et nous </a:t>
            </a:r>
            <a:r>
              <a:rPr lang="fr-FR" sz="1300">
                <a:solidFill>
                  <a:schemeClr val="dk1"/>
                </a:solidFill>
                <a:latin typeface="Calibri"/>
                <a:ea typeface="Calibri"/>
                <a:cs typeface="Calibri"/>
                <a:sym typeface="Calibri"/>
              </a:rPr>
              <a:t>bâtirons</a:t>
            </a:r>
            <a:r>
              <a:rPr lang="fr-FR" sz="1300">
                <a:solidFill>
                  <a:schemeClr val="dk1"/>
                </a:solidFill>
                <a:latin typeface="Calibri"/>
                <a:ea typeface="Calibri"/>
                <a:cs typeface="Calibri"/>
                <a:sym typeface="Calibri"/>
              </a:rPr>
              <a:t> avec vous votre programme  fluvestre : lieu d’embarquement, temps à bord, destination, découvertes, etc…</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Plusieurs choix de traiteurs</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salon intérieur modulable</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Devis sur mesure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36e8ac940b_0_0"/>
          <p:cNvSpPr txBox="1"/>
          <p:nvPr>
            <p:ph idx="1" type="subTitle"/>
          </p:nvPr>
        </p:nvSpPr>
        <p:spPr>
          <a:xfrm>
            <a:off x="178275" y="554925"/>
            <a:ext cx="11859900" cy="23505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lang="fr-FR"/>
              <a:t>Que ce soit pour une journée d’études dans un cadre inspirant ou pour une soirée détendue au fil de l’eau, Nantalot est le le lieu idéal pour votre évènement d’entreprise à Nantes.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rPr lang="fr-FR"/>
              <a:t> </a:t>
            </a:r>
            <a:r>
              <a:rPr lang="fr-FR"/>
              <a:t>La navigation sur la Loire, l’Erdre ou la Sèvre permet de découvrir Nantes et ses environs, sous l’angle inédit vu du fleuve : </a:t>
            </a:r>
            <a:br>
              <a:rPr lang="fr-FR"/>
            </a:br>
            <a:r>
              <a:rPr lang="fr-FR"/>
              <a:t>un pas de côté  propice à de nouvelles approches de la part de vos équipes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1000"/>
              </a:spcBef>
              <a:spcAft>
                <a:spcPts val="0"/>
              </a:spcAft>
              <a:buClr>
                <a:schemeClr val="dk1"/>
              </a:buClr>
              <a:buSzPct val="100000"/>
              <a:buNone/>
            </a:pPr>
            <a:r>
              <a:rPr lang="fr-FR"/>
              <a:t>Dans le  salon entièrement vitré, adapté pour accueillir 20 à 50 personnes, configuré en salle de réunion, en salon conférence ou cocktail, l’ambiance est à l'originalité, la simplicité et la convivialité. </a:t>
            </a:r>
            <a:endParaRPr/>
          </a:p>
          <a:p>
            <a:pPr indent="0" lvl="0" marL="0" rtl="0" algn="ctr">
              <a:lnSpc>
                <a:spcPct val="90000"/>
              </a:lnSpc>
              <a:spcBef>
                <a:spcPts val="1000"/>
              </a:spcBef>
              <a:spcAft>
                <a:spcPts val="0"/>
              </a:spcAft>
              <a:buClr>
                <a:schemeClr val="dk1"/>
              </a:buClr>
              <a:buSzPct val="96000"/>
              <a:buNone/>
            </a:pPr>
            <a:r>
              <a:rPr lang="fr-FR" sz="2500">
                <a:solidFill>
                  <a:srgbClr val="545454"/>
                </a:solidFill>
                <a:latin typeface="Arial"/>
                <a:ea typeface="Arial"/>
                <a:cs typeface="Arial"/>
                <a:sym typeface="Arial"/>
              </a:rPr>
              <a:t>Embarquez au ponton Belem, juste en face des machines de l’île,  depuis d’autres sites : Trentemoult, Chantenay, Hangar à Bananes, etc…</a:t>
            </a:r>
            <a:br>
              <a:rPr lang="fr-FR"/>
            </a:br>
            <a:endParaRPr sz="2500"/>
          </a:p>
        </p:txBody>
      </p:sp>
      <p:sp>
        <p:nvSpPr>
          <p:cNvPr id="143" name="Google Shape;143;g336e8ac940b_0_0"/>
          <p:cNvSpPr txBox="1"/>
          <p:nvPr/>
        </p:nvSpPr>
        <p:spPr>
          <a:xfrm>
            <a:off x="0" y="0"/>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lang="fr-FR" sz="2400">
                <a:solidFill>
                  <a:schemeClr val="dk1"/>
                </a:solidFill>
                <a:latin typeface="Calibri"/>
                <a:ea typeface="Calibri"/>
                <a:cs typeface="Calibri"/>
                <a:sym typeface="Calibri"/>
              </a:rPr>
              <a:t>V2</a:t>
            </a:r>
            <a:r>
              <a:rPr lang="fr-FR" sz="2400">
                <a:solidFill>
                  <a:schemeClr val="dk1"/>
                </a:solidFill>
                <a:latin typeface="Calibri"/>
                <a:ea typeface="Calibri"/>
                <a:cs typeface="Calibri"/>
                <a:sym typeface="Calibri"/>
              </a:rPr>
              <a:t> Titre : E</a:t>
            </a:r>
            <a:r>
              <a:rPr lang="fr-FR" sz="2400">
                <a:solidFill>
                  <a:schemeClr val="dk1"/>
                </a:solidFill>
                <a:latin typeface="Calibri"/>
                <a:ea typeface="Calibri"/>
                <a:cs typeface="Calibri"/>
                <a:sym typeface="Calibri"/>
              </a:rPr>
              <a:t>mbarquez vos équipes  !</a:t>
            </a:r>
            <a:endParaRPr/>
          </a:p>
        </p:txBody>
      </p:sp>
      <p:sp>
        <p:nvSpPr>
          <p:cNvPr id="144" name="Google Shape;144;g336e8ac940b_0_0"/>
          <p:cNvSpPr txBox="1"/>
          <p:nvPr/>
        </p:nvSpPr>
        <p:spPr>
          <a:xfrm>
            <a:off x="178275" y="2607550"/>
            <a:ext cx="11613000" cy="1134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fr-FR" sz="1200">
                <a:solidFill>
                  <a:schemeClr val="dk1"/>
                </a:solidFill>
                <a:latin typeface="Calibri"/>
                <a:ea typeface="Calibri"/>
                <a:cs typeface="Calibri"/>
                <a:sym typeface="Calibri"/>
              </a:rPr>
              <a:t>“</a:t>
            </a:r>
            <a:r>
              <a:rPr b="1" i="0" lang="fr-FR" sz="1200" u="none" cap="none" strike="noStrike">
                <a:solidFill>
                  <a:schemeClr val="dk1"/>
                </a:solidFill>
                <a:latin typeface="Calibri"/>
                <a:ea typeface="Calibri"/>
                <a:cs typeface="Calibri"/>
                <a:sym typeface="Calibri"/>
              </a:rPr>
              <a:t> </a:t>
            </a:r>
            <a:r>
              <a:rPr b="1" lang="fr-FR" sz="1200">
                <a:solidFill>
                  <a:schemeClr val="dk1"/>
                </a:solidFill>
                <a:latin typeface="Calibri"/>
                <a:ea typeface="Calibri"/>
                <a:cs typeface="Calibri"/>
                <a:sym typeface="Calibri"/>
              </a:rPr>
              <a:t>Séminaire</a:t>
            </a:r>
            <a:r>
              <a:rPr b="1" lang="fr-FR" sz="1200">
                <a:solidFill>
                  <a:schemeClr val="dk1"/>
                </a:solidFill>
                <a:latin typeface="Calibri"/>
                <a:ea typeface="Calibri"/>
                <a:cs typeface="Calibri"/>
                <a:sym typeface="Calibri"/>
              </a:rPr>
              <a:t> au fil de la Loire”</a:t>
            </a:r>
            <a:endParaRPr b="1"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Arial"/>
              <a:buNone/>
            </a:pPr>
            <a:r>
              <a:rPr lang="fr-FR" sz="1200">
                <a:solidFill>
                  <a:schemeClr val="dk1"/>
                </a:solidFill>
                <a:latin typeface="Calibri"/>
                <a:ea typeface="Calibri"/>
                <a:cs typeface="Calibri"/>
                <a:sym typeface="Calibri"/>
              </a:rPr>
              <a:t>B</a:t>
            </a:r>
            <a:r>
              <a:rPr lang="fr-FR" sz="1200">
                <a:solidFill>
                  <a:schemeClr val="dk1"/>
                </a:solidFill>
                <a:latin typeface="Calibri"/>
                <a:ea typeface="Calibri"/>
                <a:cs typeface="Calibri"/>
                <a:sym typeface="Calibri"/>
              </a:rPr>
              <a:t>ooster la cohésion et la créativité de vos collaborateurs !</a:t>
            </a:r>
            <a:endParaRPr sz="12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Formule: réunion d’équipe de ½ journée ou une journée + navigation avec cocktail déjeunatoire (plat - dessert) </a:t>
            </a:r>
            <a:endParaRPr sz="1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A partir de 43€HT / </a:t>
            </a:r>
            <a:r>
              <a:rPr lang="fr-FR" sz="1200">
                <a:solidFill>
                  <a:schemeClr val="dk1"/>
                </a:solidFill>
                <a:latin typeface="Calibri"/>
                <a:ea typeface="Calibri"/>
                <a:cs typeface="Calibri"/>
                <a:sym typeface="Calibri"/>
              </a:rPr>
              <a:t>Pour ½ journée d’étude et navigation déjeuner incluse : </a:t>
            </a:r>
            <a:endParaRPr sz="12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t/>
            </a:r>
            <a:endParaRPr i="0" sz="1200" u="none" cap="none" strike="noStrike">
              <a:solidFill>
                <a:schemeClr val="dk1"/>
              </a:solidFill>
              <a:latin typeface="Calibri"/>
              <a:ea typeface="Calibri"/>
              <a:cs typeface="Calibri"/>
              <a:sym typeface="Calibri"/>
            </a:endParaRPr>
          </a:p>
        </p:txBody>
      </p:sp>
      <p:sp>
        <p:nvSpPr>
          <p:cNvPr id="145" name="Google Shape;145;g336e8ac940b_0_0"/>
          <p:cNvSpPr txBox="1"/>
          <p:nvPr/>
        </p:nvSpPr>
        <p:spPr>
          <a:xfrm>
            <a:off x="121425" y="3742150"/>
            <a:ext cx="11726700" cy="1302300"/>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chemeClr val="dk1"/>
              </a:buClr>
              <a:buSzPts val="2220"/>
              <a:buFont typeface="Arial"/>
              <a:buNone/>
            </a:pPr>
            <a:r>
              <a:rPr b="1" lang="fr-FR" sz="1300">
                <a:solidFill>
                  <a:schemeClr val="dk1"/>
                </a:solidFill>
                <a:latin typeface="Calibri"/>
                <a:ea typeface="Calibri"/>
                <a:cs typeface="Calibri"/>
                <a:sym typeface="Calibri"/>
              </a:rPr>
              <a:t>“</a:t>
            </a:r>
            <a:r>
              <a:rPr b="1" lang="fr-FR" sz="1300">
                <a:solidFill>
                  <a:schemeClr val="dk1"/>
                </a:solidFill>
                <a:latin typeface="Calibri"/>
                <a:ea typeface="Calibri"/>
                <a:cs typeface="Calibri"/>
                <a:sym typeface="Calibri"/>
              </a:rPr>
              <a:t>Afterwork</a:t>
            </a:r>
            <a:r>
              <a:rPr b="1" lang="fr-FR" sz="1300">
                <a:solidFill>
                  <a:schemeClr val="dk1"/>
                </a:solidFill>
                <a:latin typeface="Calibri"/>
                <a:ea typeface="Calibri"/>
                <a:cs typeface="Calibri"/>
                <a:sym typeface="Calibri"/>
              </a:rPr>
              <a:t> autour de l’île de Nantes”</a:t>
            </a:r>
            <a:endParaRPr b="1" sz="1300">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Pour célébrer une réussite ou simplement partager une soirée détente sur l’eau avec vos collaborateurs &amp; collègues, naviguez pour 2h sur la Loire </a:t>
            </a:r>
            <a:endParaRPr sz="13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Formule cocktail avec notre partenaire, la pâtisserie naturelle Délicatessaine, incluant : 2 </a:t>
            </a:r>
            <a:r>
              <a:rPr lang="fr-FR" sz="1300">
                <a:solidFill>
                  <a:schemeClr val="dk1"/>
                </a:solidFill>
                <a:latin typeface="Calibri"/>
                <a:ea typeface="Calibri"/>
                <a:cs typeface="Calibri"/>
                <a:sym typeface="Calibri"/>
              </a:rPr>
              <a:t>verres de vins, 8 petits fours salés et 4 douceurs sucrées, par personne.</a:t>
            </a:r>
            <a:endParaRPr sz="1300">
              <a:solidFill>
                <a:schemeClr val="dk1"/>
              </a:solidFill>
              <a:latin typeface="Calibri"/>
              <a:ea typeface="Calibri"/>
              <a:cs typeface="Calibri"/>
              <a:sym typeface="Calibri"/>
            </a:endParaRPr>
          </a:p>
          <a:p>
            <a:pPr indent="0" lvl="0" marL="0" rtl="0" algn="l">
              <a:lnSpc>
                <a:spcPct val="70000"/>
              </a:lnSpc>
              <a:spcBef>
                <a:spcPts val="1000"/>
              </a:spcBef>
              <a:spcAft>
                <a:spcPts val="0"/>
              </a:spcAft>
              <a:buClr>
                <a:schemeClr val="dk1"/>
              </a:buClr>
              <a:buSzPts val="1100"/>
              <a:buFont typeface="Arial"/>
              <a:buNone/>
            </a:pPr>
            <a:r>
              <a:rPr lang="fr-FR" sz="1300">
                <a:solidFill>
                  <a:schemeClr val="dk1"/>
                </a:solidFill>
                <a:latin typeface="Calibri"/>
                <a:ea typeface="Calibri"/>
                <a:cs typeface="Calibri"/>
                <a:sym typeface="Calibri"/>
              </a:rPr>
              <a:t>Vins disponibles en supplément, provenant de notre partenaire Le Domaine des Trois Toits.</a:t>
            </a:r>
            <a:endParaRPr sz="13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A partir de 39€HT / personne</a:t>
            </a:r>
            <a:endParaRPr sz="1300">
              <a:solidFill>
                <a:schemeClr val="dk1"/>
              </a:solidFill>
              <a:latin typeface="Calibri"/>
              <a:ea typeface="Calibri"/>
              <a:cs typeface="Calibri"/>
              <a:sym typeface="Calibri"/>
            </a:endParaRPr>
          </a:p>
        </p:txBody>
      </p:sp>
      <p:sp>
        <p:nvSpPr>
          <p:cNvPr id="146" name="Google Shape;146;g336e8ac940b_0_0"/>
          <p:cNvSpPr txBox="1"/>
          <p:nvPr/>
        </p:nvSpPr>
        <p:spPr>
          <a:xfrm>
            <a:off x="121425" y="5044450"/>
            <a:ext cx="110553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300">
                <a:solidFill>
                  <a:schemeClr val="dk1"/>
                </a:solidFill>
                <a:latin typeface="Calibri"/>
                <a:ea typeface="Calibri"/>
                <a:cs typeface="Calibri"/>
                <a:sym typeface="Calibri"/>
              </a:rPr>
              <a:t>Le “sur mesure”</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Vous voulez organiser un temps fort pour vos équipes. Confiez-nous vos attentes et nous bâtirons avec vous votre programme  fluvestre :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L</a:t>
            </a:r>
            <a:r>
              <a:rPr lang="fr-FR" sz="1300">
                <a:solidFill>
                  <a:schemeClr val="dk1"/>
                </a:solidFill>
                <a:latin typeface="Calibri"/>
                <a:ea typeface="Calibri"/>
                <a:cs typeface="Calibri"/>
                <a:sym typeface="Calibri"/>
              </a:rPr>
              <a:t>ieu d’embarquement,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Moment du départ : balade au petit matin ou balade noc</a:t>
            </a:r>
            <a:r>
              <a:rPr lang="fr-FR" sz="1300">
                <a:solidFill>
                  <a:schemeClr val="dk1"/>
                </a:solidFill>
                <a:latin typeface="Calibri"/>
                <a:ea typeface="Calibri"/>
                <a:cs typeface="Calibri"/>
                <a:sym typeface="Calibri"/>
              </a:rPr>
              <a:t>turne illuminée,</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Temps à bord,</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Destination (vers l’Erdre avec passage de l’écluse, vers la maison dans la Loire à </a:t>
            </a:r>
            <a:r>
              <a:rPr lang="fr-FR" sz="1300">
                <a:solidFill>
                  <a:schemeClr val="dk1"/>
                </a:solidFill>
                <a:latin typeface="Calibri"/>
                <a:ea typeface="Calibri"/>
                <a:cs typeface="Calibri"/>
                <a:sym typeface="Calibri"/>
              </a:rPr>
              <a:t>Couëron</a:t>
            </a:r>
            <a:r>
              <a:rPr lang="fr-FR" sz="1300">
                <a:solidFill>
                  <a:schemeClr val="dk1"/>
                </a:solidFill>
                <a:latin typeface="Calibri"/>
                <a:ea typeface="Calibri"/>
                <a:cs typeface="Calibri"/>
                <a:sym typeface="Calibri"/>
              </a:rPr>
              <a:t>, vers la Divatte en amont,...)</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Traiteur,</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Animations : quizz musical, quizz de </a:t>
            </a:r>
            <a:r>
              <a:rPr lang="fr-FR" sz="1300">
                <a:solidFill>
                  <a:schemeClr val="dk1"/>
                </a:solidFill>
                <a:latin typeface="Calibri"/>
                <a:ea typeface="Calibri"/>
                <a:cs typeface="Calibri"/>
                <a:sym typeface="Calibri"/>
              </a:rPr>
              <a:t>culture</a:t>
            </a:r>
            <a:r>
              <a:rPr lang="fr-FR" sz="1300">
                <a:solidFill>
                  <a:schemeClr val="dk1"/>
                </a:solidFill>
                <a:latin typeface="Calibri"/>
                <a:ea typeface="Calibri"/>
                <a:cs typeface="Calibri"/>
                <a:sym typeface="Calibri"/>
              </a:rPr>
              <a:t> ligérienne, dégustation de vins avec notre partenaire du domaine des </a:t>
            </a:r>
            <a:r>
              <a:rPr lang="fr-FR" sz="1300">
                <a:solidFill>
                  <a:schemeClr val="dk1"/>
                </a:solidFill>
                <a:latin typeface="Calibri"/>
                <a:ea typeface="Calibri"/>
                <a:cs typeface="Calibri"/>
                <a:sym typeface="Calibri"/>
              </a:rPr>
              <a:t>Trois</a:t>
            </a:r>
            <a:r>
              <a:rPr lang="fr-FR" sz="1300">
                <a:solidFill>
                  <a:schemeClr val="dk1"/>
                </a:solidFill>
                <a:latin typeface="Calibri"/>
                <a:ea typeface="Calibri"/>
                <a:cs typeface="Calibri"/>
                <a:sym typeface="Calibri"/>
              </a:rPr>
              <a:t> Toits,...</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36e8ac940b_1_2"/>
          <p:cNvSpPr txBox="1"/>
          <p:nvPr>
            <p:ph idx="1" type="subTitle"/>
          </p:nvPr>
        </p:nvSpPr>
        <p:spPr>
          <a:xfrm>
            <a:off x="178275" y="554925"/>
            <a:ext cx="11859900" cy="23505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ctr">
              <a:lnSpc>
                <a:spcPct val="90000"/>
              </a:lnSpc>
              <a:spcBef>
                <a:spcPts val="0"/>
              </a:spcBef>
              <a:spcAft>
                <a:spcPts val="0"/>
              </a:spcAft>
              <a:buClr>
                <a:schemeClr val="dk1"/>
              </a:buClr>
              <a:buSzPct val="100000"/>
              <a:buNone/>
            </a:pPr>
            <a:r>
              <a:rPr lang="fr-FR"/>
              <a:t>Que ce soit pour une journée d’études dans un cadre inspirant ou pour une soirée détendue au fil de l’eau, Nantalot est le le lieu idéal pour votre évènement d’entreprise à Nantes.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0"/>
              </a:spcBef>
              <a:spcAft>
                <a:spcPts val="0"/>
              </a:spcAft>
              <a:buClr>
                <a:schemeClr val="dk1"/>
              </a:buClr>
              <a:buSzPct val="100000"/>
              <a:buNone/>
            </a:pPr>
            <a:r>
              <a:rPr lang="fr-FR"/>
              <a:t> La navigation sur la Loire, l’Erdre ou la Sèvre permet de découvrir Nantes et ses environs, sous l’angle inédit vu du fleuve : </a:t>
            </a:r>
            <a:br>
              <a:rPr lang="fr-FR"/>
            </a:br>
            <a:r>
              <a:rPr lang="fr-FR"/>
              <a:t>un pas de côté  propice à de nouvelles approches de la part de vos équipes  !</a:t>
            </a:r>
            <a:endParaRPr/>
          </a:p>
          <a:p>
            <a:pPr indent="0" lvl="0" marL="0" rtl="0" algn="ctr">
              <a:lnSpc>
                <a:spcPct val="90000"/>
              </a:lnSpc>
              <a:spcBef>
                <a:spcPts val="0"/>
              </a:spcBef>
              <a:spcAft>
                <a:spcPts val="0"/>
              </a:spcAft>
              <a:buClr>
                <a:schemeClr val="dk1"/>
              </a:buClr>
              <a:buSzPct val="100000"/>
              <a:buNone/>
            </a:pPr>
            <a:r>
              <a:t/>
            </a:r>
            <a:endParaRPr/>
          </a:p>
          <a:p>
            <a:pPr indent="0" lvl="0" marL="0" rtl="0" algn="ctr">
              <a:lnSpc>
                <a:spcPct val="90000"/>
              </a:lnSpc>
              <a:spcBef>
                <a:spcPts val="1000"/>
              </a:spcBef>
              <a:spcAft>
                <a:spcPts val="0"/>
              </a:spcAft>
              <a:buClr>
                <a:schemeClr val="dk1"/>
              </a:buClr>
              <a:buSzPct val="100000"/>
              <a:buNone/>
            </a:pPr>
            <a:r>
              <a:rPr lang="fr-FR"/>
              <a:t>Dans le  salon entièrement vitré, adapté pour accueillir 20 à 50 personnes, configuré en salle de réunion, en salon conférence ou cocktail, l’ambiance est à l'originalité, la simplicité et la convivialité. </a:t>
            </a:r>
            <a:endParaRPr/>
          </a:p>
          <a:p>
            <a:pPr indent="0" lvl="0" marL="0" rtl="0" algn="ctr">
              <a:lnSpc>
                <a:spcPct val="90000"/>
              </a:lnSpc>
              <a:spcBef>
                <a:spcPts val="1000"/>
              </a:spcBef>
              <a:spcAft>
                <a:spcPts val="0"/>
              </a:spcAft>
              <a:buClr>
                <a:schemeClr val="dk1"/>
              </a:buClr>
              <a:buSzPct val="96000"/>
              <a:buNone/>
            </a:pPr>
            <a:r>
              <a:rPr lang="fr-FR" sz="2500">
                <a:solidFill>
                  <a:srgbClr val="545454"/>
                </a:solidFill>
                <a:latin typeface="Arial"/>
                <a:ea typeface="Arial"/>
                <a:cs typeface="Arial"/>
                <a:sym typeface="Arial"/>
              </a:rPr>
              <a:t>Embarquez au ponton Belem, juste en face des machines de l’île,  depuis d’autres sites : Trentemoult, Chantenay, Hangar à Bananes, etc…</a:t>
            </a:r>
            <a:br>
              <a:rPr lang="fr-FR"/>
            </a:br>
            <a:endParaRPr sz="2500"/>
          </a:p>
        </p:txBody>
      </p:sp>
      <p:sp>
        <p:nvSpPr>
          <p:cNvPr id="152" name="Google Shape;152;g336e8ac940b_1_2"/>
          <p:cNvSpPr txBox="1"/>
          <p:nvPr/>
        </p:nvSpPr>
        <p:spPr>
          <a:xfrm>
            <a:off x="0" y="0"/>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lang="fr-FR" sz="2400">
                <a:solidFill>
                  <a:schemeClr val="dk1"/>
                </a:solidFill>
                <a:latin typeface="Calibri"/>
                <a:ea typeface="Calibri"/>
                <a:cs typeface="Calibri"/>
                <a:sym typeface="Calibri"/>
              </a:rPr>
              <a:t>V3</a:t>
            </a:r>
            <a:r>
              <a:rPr lang="fr-FR" sz="2400">
                <a:solidFill>
                  <a:schemeClr val="dk1"/>
                </a:solidFill>
                <a:latin typeface="Calibri"/>
                <a:ea typeface="Calibri"/>
                <a:cs typeface="Calibri"/>
                <a:sym typeface="Calibri"/>
              </a:rPr>
              <a:t> Titre : Embarquez vos équipes  !</a:t>
            </a:r>
            <a:endParaRPr/>
          </a:p>
        </p:txBody>
      </p:sp>
      <p:sp>
        <p:nvSpPr>
          <p:cNvPr id="153" name="Google Shape;153;g336e8ac940b_1_2"/>
          <p:cNvSpPr txBox="1"/>
          <p:nvPr/>
        </p:nvSpPr>
        <p:spPr>
          <a:xfrm>
            <a:off x="178275" y="2607550"/>
            <a:ext cx="11613000" cy="102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lang="fr-FR" sz="1200">
                <a:solidFill>
                  <a:schemeClr val="dk1"/>
                </a:solidFill>
                <a:latin typeface="Calibri"/>
                <a:ea typeface="Calibri"/>
                <a:cs typeface="Calibri"/>
                <a:sym typeface="Calibri"/>
              </a:rPr>
              <a:t>“</a:t>
            </a:r>
            <a:r>
              <a:rPr b="1" i="0" lang="fr-FR" sz="1200" u="none" cap="none" strike="noStrike">
                <a:solidFill>
                  <a:schemeClr val="dk1"/>
                </a:solidFill>
                <a:latin typeface="Calibri"/>
                <a:ea typeface="Calibri"/>
                <a:cs typeface="Calibri"/>
                <a:sym typeface="Calibri"/>
              </a:rPr>
              <a:t> </a:t>
            </a:r>
            <a:r>
              <a:rPr b="1" lang="fr-FR" sz="1200">
                <a:solidFill>
                  <a:schemeClr val="dk1"/>
                </a:solidFill>
                <a:latin typeface="Calibri"/>
                <a:ea typeface="Calibri"/>
                <a:cs typeface="Calibri"/>
                <a:sym typeface="Calibri"/>
              </a:rPr>
              <a:t>Séminaire au fil de la Loire”</a:t>
            </a:r>
            <a:endParaRPr b="1"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Arial"/>
              <a:buNone/>
            </a:pPr>
            <a:r>
              <a:rPr lang="fr-FR" sz="1200">
                <a:solidFill>
                  <a:schemeClr val="dk1"/>
                </a:solidFill>
                <a:latin typeface="Calibri"/>
                <a:ea typeface="Calibri"/>
                <a:cs typeface="Calibri"/>
                <a:sym typeface="Calibri"/>
              </a:rPr>
              <a:t>Booster la cohésion et la créativité de vos collaborateurs !</a:t>
            </a:r>
            <a:endParaRPr sz="12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400"/>
              <a:buFont typeface="Arial"/>
              <a:buNone/>
            </a:pPr>
            <a:r>
              <a:rPr lang="fr-FR" sz="1200">
                <a:solidFill>
                  <a:schemeClr val="dk1"/>
                </a:solidFill>
                <a:latin typeface="Calibri"/>
                <a:ea typeface="Calibri"/>
                <a:cs typeface="Calibri"/>
                <a:sym typeface="Calibri"/>
              </a:rPr>
              <a:t>Une </a:t>
            </a:r>
            <a:r>
              <a:rPr lang="fr-FR" sz="1200">
                <a:solidFill>
                  <a:schemeClr val="dk1"/>
                </a:solidFill>
                <a:latin typeface="Calibri"/>
                <a:ea typeface="Calibri"/>
                <a:cs typeface="Calibri"/>
                <a:sym typeface="Calibri"/>
              </a:rPr>
              <a:t>réunion d’équipe de ½ journée ou une journée + navigation avec cocktail déjeunatoire (plat - dessert) </a:t>
            </a:r>
            <a:endParaRPr sz="12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2400"/>
              <a:buFont typeface="Arial"/>
              <a:buNone/>
            </a:pPr>
            <a:r>
              <a:rPr lang="fr-FR" sz="1200">
                <a:solidFill>
                  <a:schemeClr val="dk1"/>
                </a:solidFill>
                <a:latin typeface="Calibri"/>
                <a:ea typeface="Calibri"/>
                <a:cs typeface="Calibri"/>
                <a:sym typeface="Calibri"/>
              </a:rPr>
              <a:t>A partir de 43€HT / pPour ½ journée d’étude et navigation déjeuner incluse : </a:t>
            </a:r>
            <a:endParaRPr sz="12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400"/>
              <a:buFont typeface="Arial"/>
              <a:buNone/>
            </a:pPr>
            <a:r>
              <a:t/>
            </a:r>
            <a:endParaRPr sz="1200">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1800"/>
              <a:buFont typeface="Arial"/>
              <a:buNone/>
            </a:pPr>
            <a:r>
              <a:t/>
            </a:r>
            <a:endParaRPr i="0" sz="1200" u="none" cap="none" strike="noStrike">
              <a:solidFill>
                <a:schemeClr val="dk1"/>
              </a:solidFill>
              <a:latin typeface="Calibri"/>
              <a:ea typeface="Calibri"/>
              <a:cs typeface="Calibri"/>
              <a:sym typeface="Calibri"/>
            </a:endParaRPr>
          </a:p>
        </p:txBody>
      </p:sp>
      <p:sp>
        <p:nvSpPr>
          <p:cNvPr id="154" name="Google Shape;154;g336e8ac940b_1_2"/>
          <p:cNvSpPr txBox="1"/>
          <p:nvPr/>
        </p:nvSpPr>
        <p:spPr>
          <a:xfrm>
            <a:off x="121425" y="3742150"/>
            <a:ext cx="11726700" cy="1302300"/>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chemeClr val="dk1"/>
              </a:buClr>
              <a:buSzPts val="2220"/>
              <a:buFont typeface="Arial"/>
              <a:buNone/>
            </a:pPr>
            <a:r>
              <a:rPr b="1" lang="fr-FR" sz="1300">
                <a:solidFill>
                  <a:schemeClr val="dk1"/>
                </a:solidFill>
                <a:latin typeface="Calibri"/>
                <a:ea typeface="Calibri"/>
                <a:cs typeface="Calibri"/>
                <a:sym typeface="Calibri"/>
              </a:rPr>
              <a:t>“Afterwork autour de l’île de Nantes”</a:t>
            </a:r>
            <a:endParaRPr b="1" sz="1300">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Pour célébrer une réussite ou simplement partager une soirée détente sur l’eau avec vos collaborateurs &amp; collègues, naviguez pour 2h sur la Loire </a:t>
            </a:r>
            <a:endParaRPr sz="13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Formule cocktail avec notre partenaire, la pâtisserie naturelle Délicatessaine, incluant : 2 verres de vins, 8 petits fours salés et 4 douceurs sucrées, par personne.</a:t>
            </a:r>
            <a:endParaRPr sz="1300">
              <a:solidFill>
                <a:schemeClr val="dk1"/>
              </a:solidFill>
              <a:latin typeface="Calibri"/>
              <a:ea typeface="Calibri"/>
              <a:cs typeface="Calibri"/>
              <a:sym typeface="Calibri"/>
            </a:endParaRPr>
          </a:p>
          <a:p>
            <a:pPr indent="0" lvl="0" marL="0" rtl="0" algn="l">
              <a:lnSpc>
                <a:spcPct val="70000"/>
              </a:lnSpc>
              <a:spcBef>
                <a:spcPts val="1000"/>
              </a:spcBef>
              <a:spcAft>
                <a:spcPts val="0"/>
              </a:spcAft>
              <a:buClr>
                <a:schemeClr val="dk1"/>
              </a:buClr>
              <a:buSzPts val="1100"/>
              <a:buFont typeface="Arial"/>
              <a:buNone/>
            </a:pPr>
            <a:r>
              <a:rPr lang="fr-FR" sz="1300">
                <a:solidFill>
                  <a:schemeClr val="dk1"/>
                </a:solidFill>
                <a:latin typeface="Calibri"/>
                <a:ea typeface="Calibri"/>
                <a:cs typeface="Calibri"/>
                <a:sym typeface="Calibri"/>
              </a:rPr>
              <a:t>Vins disponibles en supplément, provenant de notre partenaire Le Domaine des Trois Toits.</a:t>
            </a:r>
            <a:endParaRPr sz="1300">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220"/>
              <a:buFont typeface="Arial"/>
              <a:buNone/>
            </a:pPr>
            <a:r>
              <a:rPr lang="fr-FR" sz="1300">
                <a:solidFill>
                  <a:schemeClr val="dk1"/>
                </a:solidFill>
                <a:latin typeface="Calibri"/>
                <a:ea typeface="Calibri"/>
                <a:cs typeface="Calibri"/>
                <a:sym typeface="Calibri"/>
              </a:rPr>
              <a:t>A partir de 39€HT / personne</a:t>
            </a:r>
            <a:endParaRPr sz="1300">
              <a:solidFill>
                <a:schemeClr val="dk1"/>
              </a:solidFill>
              <a:latin typeface="Calibri"/>
              <a:ea typeface="Calibri"/>
              <a:cs typeface="Calibri"/>
              <a:sym typeface="Calibri"/>
            </a:endParaRPr>
          </a:p>
        </p:txBody>
      </p:sp>
      <p:sp>
        <p:nvSpPr>
          <p:cNvPr id="155" name="Google Shape;155;g336e8ac940b_1_2"/>
          <p:cNvSpPr txBox="1"/>
          <p:nvPr/>
        </p:nvSpPr>
        <p:spPr>
          <a:xfrm>
            <a:off x="121425" y="5044450"/>
            <a:ext cx="11055300" cy="20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sz="1300">
                <a:solidFill>
                  <a:schemeClr val="dk1"/>
                </a:solidFill>
                <a:latin typeface="Calibri"/>
                <a:ea typeface="Calibri"/>
                <a:cs typeface="Calibri"/>
                <a:sym typeface="Calibri"/>
              </a:rPr>
              <a:t>Le “sur mesure”</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Vous voulez organiser un temps fort pour vos équipes. Confiez-nous vos attentes et nous bâtirons avec vous votre programme  fluvestre :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Lieu d’embarquement, </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Moment du départ : balade au petit matin ou balade nocturne illuminée,</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Temps à bord,</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Destination (vers l’Erdre avec passage de l’écluse, vers la maison dans la Loire à Couëron, vers la Divatte en amont,...)</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Traiteur,</a:t>
            </a:r>
            <a:endParaRPr sz="1300">
              <a:solidFill>
                <a:schemeClr val="dk1"/>
              </a:solidFill>
              <a:latin typeface="Calibri"/>
              <a:ea typeface="Calibri"/>
              <a:cs typeface="Calibri"/>
              <a:sym typeface="Calibri"/>
            </a:endParaRPr>
          </a:p>
          <a:p>
            <a:pPr indent="0" lvl="0" marL="0" rtl="0" algn="l">
              <a:spcBef>
                <a:spcPts val="0"/>
              </a:spcBef>
              <a:spcAft>
                <a:spcPts val="0"/>
              </a:spcAft>
              <a:buNone/>
            </a:pPr>
            <a:r>
              <a:rPr lang="fr-FR" sz="1300">
                <a:solidFill>
                  <a:schemeClr val="dk1"/>
                </a:solidFill>
                <a:latin typeface="Calibri"/>
                <a:ea typeface="Calibri"/>
                <a:cs typeface="Calibri"/>
                <a:sym typeface="Calibri"/>
              </a:rPr>
              <a:t>. Animations : quizz musical, quizz de culture ligérienne, dégustation de vins avec notre partenaire du domaine des Trois Toits,...</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2b0ebd3ad0_0_5"/>
          <p:cNvSpPr txBox="1"/>
          <p:nvPr>
            <p:ph idx="1" type="subTitle"/>
          </p:nvPr>
        </p:nvSpPr>
        <p:spPr>
          <a:xfrm>
            <a:off x="178275" y="554925"/>
            <a:ext cx="11859900" cy="21873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1000"/>
              </a:spcBef>
              <a:spcAft>
                <a:spcPts val="0"/>
              </a:spcAft>
              <a:buClr>
                <a:schemeClr val="dk1"/>
              </a:buClr>
              <a:buSzPct val="45833"/>
              <a:buFont typeface="Arial"/>
              <a:buNone/>
            </a:pPr>
            <a:r>
              <a:rPr lang="fr-FR"/>
              <a:t>Avec Nantalot, tout est possible !</a:t>
            </a:r>
            <a:endParaRPr/>
          </a:p>
          <a:p>
            <a:pPr indent="0" lvl="0" marL="0" rtl="0" algn="ctr">
              <a:spcBef>
                <a:spcPts val="1000"/>
              </a:spcBef>
              <a:spcAft>
                <a:spcPts val="0"/>
              </a:spcAft>
              <a:buClr>
                <a:schemeClr val="dk1"/>
              </a:buClr>
              <a:buSzPct val="45833"/>
              <a:buNone/>
            </a:pPr>
            <a:r>
              <a:rPr lang="fr-FR"/>
              <a:t>Nous créons une croisière selon vos envies : nous pouvons venir vous embarquez ou vous souhaitez, </a:t>
            </a:r>
            <a:r>
              <a:rPr lang="fr-FR"/>
              <a:t>privatiser</a:t>
            </a:r>
            <a:r>
              <a:rPr lang="fr-FR"/>
              <a:t> le bateau pendant la durée que vous souhaitez, choisir votre destination, choisir votre traiteur et vos animations de soirées…</a:t>
            </a:r>
            <a:endParaRPr/>
          </a:p>
          <a:p>
            <a:pPr indent="0" lvl="0" marL="0" rtl="0" algn="ctr">
              <a:spcBef>
                <a:spcPts val="1000"/>
              </a:spcBef>
              <a:spcAft>
                <a:spcPts val="0"/>
              </a:spcAft>
              <a:buClr>
                <a:schemeClr val="dk1"/>
              </a:buClr>
              <a:buSzPct val="45833"/>
              <a:buNone/>
            </a:pPr>
            <a:r>
              <a:rPr lang="fr-FR"/>
              <a:t>Demandez un devis personnalisé selon vos envies et la</a:t>
            </a:r>
            <a:endParaRPr/>
          </a:p>
          <a:p>
            <a:pPr indent="0" lvl="0" marL="0" rtl="0" algn="ctr">
              <a:spcBef>
                <a:spcPts val="1000"/>
              </a:spcBef>
              <a:spcAft>
                <a:spcPts val="0"/>
              </a:spcAft>
              <a:buClr>
                <a:schemeClr val="dk1"/>
              </a:buClr>
              <a:buSzPct val="45833"/>
              <a:buNone/>
            </a:pPr>
            <a:r>
              <a:rPr lang="fr-FR"/>
              <a:t>taille de votre groupe !</a:t>
            </a:r>
            <a:endParaRPr/>
          </a:p>
          <a:p>
            <a:pPr indent="0" lvl="0" marL="0" rtl="0" algn="ctr">
              <a:spcBef>
                <a:spcPts val="1000"/>
              </a:spcBef>
              <a:spcAft>
                <a:spcPts val="0"/>
              </a:spcAft>
              <a:buClr>
                <a:schemeClr val="dk1"/>
              </a:buClr>
              <a:buSzPct val="45833"/>
              <a:buNone/>
            </a:pPr>
            <a:r>
              <a:t/>
            </a:r>
            <a:endParaRPr/>
          </a:p>
        </p:txBody>
      </p:sp>
      <p:sp>
        <p:nvSpPr>
          <p:cNvPr id="161" name="Google Shape;161;g32b0ebd3ad0_0_5"/>
          <p:cNvSpPr txBox="1"/>
          <p:nvPr/>
        </p:nvSpPr>
        <p:spPr>
          <a:xfrm>
            <a:off x="0" y="0"/>
            <a:ext cx="12192000" cy="4506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lang="fr-FR" sz="2400">
                <a:solidFill>
                  <a:schemeClr val="dk1"/>
                </a:solidFill>
                <a:latin typeface="Calibri"/>
                <a:ea typeface="Calibri"/>
                <a:cs typeface="Calibri"/>
                <a:sym typeface="Calibri"/>
              </a:rPr>
              <a:t>Entreprises : embarquez vos équipes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2025-01-08T09:14:20Z</dcterms:created>
  <dc:creator>Astrid</dc:creator>
</cp:coreProperties>
</file>